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12188952" cy="228600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468880"/>
            <a:ext cx="10360152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浠艾福 Care Family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91840"/>
            <a:ext cx="10360152" cy="54864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400" b="0">
                <a:solidFill>
                  <a:srgbClr val="D4A017"/>
                </a:solidFill>
                <a:latin typeface="Microsoft YaHei"/>
                <a:ea typeface="Microsoft YaHei"/>
              </a:rPr>
              <a:t>AI 驱动的家庭主动健康管理平台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931920"/>
            <a:ext cx="9445752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让每一个家庭都拥有专属 AI 健康教练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760720"/>
            <a:ext cx="10360152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D4A017"/>
                </a:solidFill>
                <a:latin typeface="Microsoft YaHei"/>
                <a:ea typeface="Microsoft YaHei"/>
              </a:rPr>
              <a:t>北京安盈创卓科技有限公司 - 参赛项目介绍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6172200"/>
            <a:ext cx="10360152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DDAA"/>
                </a:solidFill>
                <a:latin typeface="Microsoft YaHei"/>
                <a:ea typeface="Microsoft YaHei"/>
              </a:rPr>
              <a:t>五维能量体系 x AI 智能体 x 主动健康管理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项目定位与核心主张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AI 精准干预 x 主动健康管理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5486400" cy="2011680"/>
          </a:xfrm>
          <a:prstGeom prst="roundRect">
            <a:avLst/>
          </a:prstGeom>
          <a:solidFill>
            <a:srgbClr val="FFF5F5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62763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一句话定位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965960"/>
            <a:ext cx="521208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给全家的一站式幸福提案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让每一个家庭都拥有专属 AI 健康教练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看得懂报告、跟得上方案、做得到行动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554480"/>
            <a:ext cx="5486400" cy="2011680"/>
          </a:xfrm>
          <a:prstGeom prst="roundRect">
            <a:avLst/>
          </a:prstGeom>
          <a:solidFill>
            <a:srgbClr val="F5FFF5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62763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核心创新主张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965960"/>
            <a:ext cx="521208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 健康教练 + 后台专业服务团队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健康管家 / 营养师 / 医生 人机协同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检测-AI分析-方案-执行-复测 闭环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840480"/>
            <a:ext cx="347472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391363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差异化一：五维能量体系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251960"/>
            <a:ext cx="320040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身-心-智-行-富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融入中国五行智慧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25+ 数据源动态评估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7680" y="3840480"/>
            <a:ext cx="347472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391363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差异化二：AI 健康教练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34840" y="4251960"/>
            <a:ext cx="320040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自研智能体生产运行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7x24 实时健康顾问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五维相生溯源算法支撑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3840480"/>
            <a:ext cx="36576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83880" y="391363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差异化三：主动健康六阶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4251960"/>
            <a:ext cx="33832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行为科学驱动干预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从知道到做到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微行动-多巴胺-身份重塑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项目缘起：家庭健康的结构性困境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数据割裂 . 干预滞后 . 效果不可知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530352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627632"/>
            <a:ext cx="50292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家庭普遍困境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965960"/>
            <a:ext cx="502920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家长需对接 5-8 个服务商才能拼凑答案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健康在医院，心理在机构，教育在培训班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信息碎片化-干预滞后化-效果不可知 恶性循环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数据有，洞察无；报告有，方案无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554480"/>
            <a:ext cx="548640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62763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浠艾福解决方案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96596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五维能量体系为方法论底座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 大模型智能体为技术引擎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检测-测评-AI分析-方案-执行-复测迭代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从被动就医到主动健康，从千人一面到千人千面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02336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9651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初中生抑郁检出率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434840"/>
            <a:ext cx="320040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24.6%（教育部 2025）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高中生达 29.1%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63% 家庭转向市场化服务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7680" y="402336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409651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专业人才缺口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34840" y="4434840"/>
            <a:ext cx="320040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家庭治疗资质人员不足 8000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潜在需求以千万计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专业人才缺口超 20 万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4023360"/>
            <a:ext cx="365760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83880" y="409651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家长痛点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4434840"/>
            <a:ext cx="338328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78% 认为孩子缺乏学习动力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隔代/单亲家庭占比超 43%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135 页报告家长看不懂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背景政策：国家战略与时代需求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健康中国 + 人工智能+ 双轮驱动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463040"/>
          <a:ext cx="1124712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371600"/>
                <a:gridCol w="6675120"/>
              </a:tblGrid>
              <a:tr h="692331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政策文件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发布时间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与项目关联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</a:tr>
              <a:tr h="692331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健康中国2030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2016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确立健康优先、预防为主，主动健康最高纲领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692331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家庭教育促进法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2022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家庭教育从家事上升为国事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92331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国发[2025]11号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2025.08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人工智能+ 上升为国家行动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692331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国卫办规划发[2025]30号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2025.10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明确以AI提供心理问题智能筛查/预警/干预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92331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教育部十7部门心理健康行动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2023-2025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构建健康教育-监测预警-咨询-干预四位一体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692334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儿童青少年五健促进行动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2026-2030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探索数智技术，分级分类精细化管理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市场容量：万亿赛道中的高增长细分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家庭教育 4.5万亿 - 心理健康 CAGR 19-23%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365760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62763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TAM：家庭教育消费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965960"/>
            <a:ext cx="338328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4.5 万亿元（2025）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来源：艾瑞咨询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54480"/>
            <a:ext cx="365760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80" y="162763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SAM：心理健康服务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1965960"/>
            <a:ext cx="338328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104.1 亿元（2025）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CAGR 27%（2020-2025）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554480"/>
            <a:ext cx="34747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6760" y="162763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SOM：平台渗透率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1965960"/>
            <a:ext cx="320040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不足 3%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97% 待开拓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49039"/>
            <a:ext cx="34747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822191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三边市场平台经济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160520"/>
            <a:ext cx="3200400" cy="187451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测评服务费（抽佣 15-25%）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规划师佣金（抽佣 10-20%）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商品交易费（抽佣 5-15%）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会员订阅（含AI健康教练）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毛利率 60-95%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749039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3822191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单位经济模型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160520"/>
            <a:ext cx="3383280" cy="187451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CAC：15-25 元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LTV：2000-5000 元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LTV/CAC：80-330 倍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（行业健康线仅 3 倍）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具备大规模投放可行性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0" y="3749039"/>
            <a:ext cx="356616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5320" y="3822191"/>
            <a:ext cx="329184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用户基数与付费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5320" y="4160520"/>
            <a:ext cx="3291840" cy="187451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3-18岁儿童家庭约1.2亿户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78.6%城市家庭要求定制方案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年均教育支出1.2-3万元/孩子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心理辅导复购率78.3%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产品形态与系统规模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已上线生产运行 - 三端 + 后台服务体系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46304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2286000"/>
                <a:gridCol w="5303520"/>
              </a:tblGrid>
              <a:tr h="51206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端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形态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服务对象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核心能力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家长端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微信小程序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家长（付费决策者）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家庭管理/任务下发/测评预约/五维看板/AI健康教练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孩子端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微信小程序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孩子（行为执行者）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任务执行/小游戏训练/心愿兑换/成长报告/健康打卡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规划师端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小程序+Web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规划师/营养师/活动方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套餐发布/测评录入/批量任务/家庭健康管理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管理端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Vue Web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运营+后台服务人员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审核/配置/数据统计/专业服务支持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57200" y="4297680"/>
            <a:ext cx="25603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4370832"/>
            <a:ext cx="22860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后端规模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4709160"/>
            <a:ext cx="228600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48个控制器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47个数据库实体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15大功能模块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0400" y="4297680"/>
            <a:ext cx="25603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4370832"/>
            <a:ext cx="22860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前端规模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4709160"/>
            <a:ext cx="228600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50+小程序页面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29个Web管理端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uni-app Vue 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4297680"/>
            <a:ext cx="25603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80760" y="4370832"/>
            <a:ext cx="22860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AI服务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0760" y="4709160"/>
            <a:ext cx="228600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自研智能体服务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AI健康教练生产运行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RAG知识库问答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0" y="4297680"/>
            <a:ext cx="283464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23960" y="4370832"/>
            <a:ext cx="256032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技术栈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23960" y="4709160"/>
            <a:ext cx="256032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Java 8 + Spring Boot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MyBatis-Plus + MySQL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Python 智能体服务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五维能量体系：设计理念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身-心-智-行-富 x 五行智慧 x 动态平衡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" y="155448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62763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身（土）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965960"/>
            <a:ext cx="1828799" cy="2697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主动健康：好水与精准营养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肠道菌群检测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健康报告AI解析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饮食推荐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51760" y="155448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88920" y="162763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心（火）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8920" y="1965960"/>
            <a:ext cx="1828799" cy="2697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大爱相随：情绪认知与疏导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DAN测评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情绪打卡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家庭关系图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37760" y="155448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62763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智（金）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1965960"/>
            <a:ext cx="1828799" cy="2697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赋能未来：心智测评与培养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认知测评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舒尔特/数独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阅读任务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23760" y="155448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60920" y="162763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行（木）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60920" y="1965960"/>
            <a:ext cx="1828799" cy="2697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人际和谐：关系建设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任务系统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积分激励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健康打卡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509760" y="155448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6920" y="162763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富（水）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1965960"/>
            <a:ext cx="1828799" cy="2697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利他创富：财商与价值创造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财富打卡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创客生态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- 心愿兑换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5760" y="5029200"/>
            <a:ext cx="548640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510235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能量沙盘（评分系统）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5440680"/>
            <a:ext cx="5212080" cy="8686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5维度 x 3-8数据源/维度 = 25+ 数据源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基于任务/游戏/测评/打卡每日自动计算五维健康指数（0-100%）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5029200"/>
            <a:ext cx="548640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55080" y="510235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能量账本（计量系统）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5080" y="5440680"/>
            <a:ext cx="5212080" cy="8686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孩子完成任务获能量积分、兑换心愿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全局日上限200能量防刷分，维度映射比例动态配置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方法论演进：从WHO三维到浠艾福五维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国家战略理论源头 x 本土化创新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Oval 7"/>
          <p:cNvSpPr/>
          <p:nvPr/>
        </p:nvSpPr>
        <p:spPr>
          <a:xfrm>
            <a:off x="1097280" y="1828800"/>
            <a:ext cx="2560320" cy="2560320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0160" y="2011680"/>
            <a:ext cx="2194560" cy="219456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>
              <a:spcAft>
                <a:spcPts val="400"/>
              </a:spcAft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WHO三维健康观（1948）</a:t>
            </a:r>
          </a:p>
          <a:p>
            <a:pPr algn="ctr">
              <a:spcAft>
                <a:spcPts val="400"/>
              </a:spcAft>
            </a:pPr>
            <a:r>
              <a:rPr sz="600" b="0">
                <a:solidFill>
                  <a:srgbClr val="FFFFFF"/>
                </a:solidFill>
                <a:latin typeface="Microsoft YaHei"/>
                <a:ea typeface="Microsoft YaHei"/>
              </a:rPr>
              <a:t/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身体-心理-社会适应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4572000"/>
            <a:ext cx="21945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666666"/>
                </a:solidFill>
                <a:latin typeface="Microsoft YaHei"/>
                <a:ea typeface="Microsoft YaHei"/>
              </a:rPr>
              <a:t>国际共识起点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2834640"/>
            <a:ext cx="8229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666666"/>
                </a:solidFill>
                <a:latin typeface="Microsoft YaHei"/>
                <a:ea typeface="Microsoft YaHei"/>
              </a:rPr>
              <a:t>-&gt;</a:t>
            </a:r>
          </a:p>
        </p:txBody>
      </p:sp>
      <p:sp>
        <p:nvSpPr>
          <p:cNvPr id="12" name="Oval 11"/>
          <p:cNvSpPr/>
          <p:nvPr/>
        </p:nvSpPr>
        <p:spPr>
          <a:xfrm>
            <a:off x="4754880" y="1828800"/>
            <a:ext cx="2560320" cy="2560320"/>
          </a:xfrm>
          <a:prstGeom prst="ellipse">
            <a:avLst/>
          </a:prstGeom>
          <a:solidFill>
            <a:srgbClr val="1A56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937760" y="2011680"/>
            <a:ext cx="2194560" cy="219456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>
              <a:spcAft>
                <a:spcPts val="400"/>
              </a:spcAft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健康中国四维健康观</a:t>
            </a:r>
          </a:p>
          <a:p>
            <a:pPr algn="ctr">
              <a:spcAft>
                <a:spcPts val="400"/>
              </a:spcAft>
            </a:pPr>
            <a:r>
              <a:rPr sz="600" b="0">
                <a:solidFill>
                  <a:srgbClr val="FFFFFF"/>
                </a:solidFill>
                <a:latin typeface="Microsoft YaHei"/>
                <a:ea typeface="Microsoft YaHei"/>
              </a:rPr>
              <a:t/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身体-心理-认知-社会性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7760" y="4572000"/>
            <a:ext cx="21945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1A56DB"/>
                </a:solidFill>
                <a:latin typeface="Microsoft YaHei"/>
                <a:ea typeface="Microsoft YaHei"/>
              </a:rPr>
              <a:t>国家健康战略核心理念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6640" y="2834640"/>
            <a:ext cx="8229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666666"/>
                </a:solidFill>
                <a:latin typeface="Microsoft YaHei"/>
                <a:ea typeface="Microsoft YaHei"/>
              </a:rPr>
              <a:t>-&gt;</a:t>
            </a:r>
          </a:p>
        </p:txBody>
      </p:sp>
      <p:sp>
        <p:nvSpPr>
          <p:cNvPr id="16" name="Oval 15"/>
          <p:cNvSpPr/>
          <p:nvPr/>
        </p:nvSpPr>
        <p:spPr>
          <a:xfrm>
            <a:off x="8412480" y="1828800"/>
            <a:ext cx="2560320" cy="2560320"/>
          </a:xfrm>
          <a:prstGeom prst="ellipse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5359" y="2011680"/>
            <a:ext cx="2194560" cy="219456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>
              <a:spcAft>
                <a:spcPts val="400"/>
              </a:spcAft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浠艾福五维能量体系</a:t>
            </a:r>
          </a:p>
          <a:p>
            <a:pPr algn="ctr">
              <a:spcAft>
                <a:spcPts val="400"/>
              </a:spcAft>
            </a:pPr>
            <a:r>
              <a:rPr sz="600" b="0">
                <a:solidFill>
                  <a:srgbClr val="FFFFFF"/>
                </a:solidFill>
                <a:latin typeface="Microsoft YaHei"/>
                <a:ea typeface="Microsoft YaHei"/>
              </a:rPr>
              <a:t/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身-心-智-行-富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59" y="4572000"/>
            <a:ext cx="21945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100" b="0">
                <a:solidFill>
                  <a:srgbClr val="C41E3A"/>
                </a:solidFill>
                <a:latin typeface="Microsoft YaHei"/>
                <a:ea typeface="Microsoft YaHei"/>
              </a:rPr>
              <a:t>中国化家庭实践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97280" y="5303520"/>
            <a:ext cx="99669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234439" y="5376672"/>
            <a:ext cx="969264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核心结论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39" y="5715000"/>
            <a:ext cx="9692640" cy="41147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浠艾福五维 = 健康中国四维健康观（身体-心理-认知-社会性）x 五行智慧与家庭行为实践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业务闭环设计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检测-AI分析-方案-执行-复测 持续迭代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828800"/>
            <a:ext cx="21031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90195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1. 检测/测评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240280"/>
            <a:ext cx="1828799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居家采样 / 测评预约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651760"/>
            <a:ext cx="54864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666666"/>
                </a:solidFill>
                <a:latin typeface="Microsoft YaHei"/>
                <a:ea typeface="Microsoft YaHei"/>
              </a:rPr>
              <a:t>-&gt;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0" y="1828800"/>
            <a:ext cx="21031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880360" y="190195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2. AI分析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0360" y="2240280"/>
            <a:ext cx="1828799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报告解析 + 风险标注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2651760"/>
            <a:ext cx="54864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666666"/>
                </a:solidFill>
                <a:latin typeface="Microsoft YaHei"/>
                <a:ea typeface="Microsoft YaHei"/>
              </a:rPr>
              <a:t>-&gt;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0" y="1828800"/>
            <a:ext cx="21031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6360" y="190195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3. 个性化方案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6360" y="2240280"/>
            <a:ext cx="1828799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饮食/训练/亲子方案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2651760"/>
            <a:ext cx="54864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666666"/>
                </a:solidFill>
                <a:latin typeface="Microsoft YaHei"/>
                <a:ea typeface="Microsoft YaHei"/>
              </a:rPr>
              <a:t>-&gt;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0" y="1828800"/>
            <a:ext cx="21031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52360" y="190195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4. 行为执行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2360" y="2240280"/>
            <a:ext cx="1828799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任务下发+能量积分+智能预警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2651760"/>
            <a:ext cx="54864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666666"/>
                </a:solidFill>
                <a:latin typeface="Microsoft YaHei"/>
                <a:ea typeface="Microsoft YaHei"/>
              </a:rPr>
              <a:t>-&gt;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01200" y="1828800"/>
            <a:ext cx="21031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9C27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38360" y="1901952"/>
            <a:ext cx="1828799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5. 复测迭代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38360" y="2240280"/>
            <a:ext cx="1828799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周期复测+效果对比+方案调优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4389120"/>
            <a:ext cx="1124712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462272"/>
            <a:ext cx="109728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数据飞轮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4800600"/>
            <a:ext cx="10972800" cy="1143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检测 - AI分析 - 方案 - 执行 - 复测 - 回到检测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每一轮迭代都在积累更精准的家庭健康数据，使AI建议越来越个性化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最终沉淀家庭数字健康孪生体，支持推演式健康规划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技术壁垒：五维相生溯源算法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涨有据、落可查、说得清原因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55448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62763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1. 全链路溯源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96596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每条能量流水完整记录来源类型/业务单/维度/占比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从家庭五维指数逐级下钻到某一次具体行为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55448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62763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2. 五行相生动态调节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96596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依据五行相生关系对关联维度施加增益，相克关系施加约束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实现一人一比例、一日一状态的动态平衡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02336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409651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3. 规则引擎可配置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43484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EnergyRuleEngine支持零代码配置维度占比/行为映射/防刷上限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业务规则变化无需发版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02336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409651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4. 行为-健康指标归因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443484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溯源数据与测评结果/健康报告关联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回答哪些行为贡献了菌群多样性改善等归因问题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技术壁垒：AI能力栈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自研生产运行 - 五类场景全覆盖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55448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62763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1. 家庭360度上下文引擎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96596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AI对话前自动组装：成员/任务/健康报告/五维能量/测评/历史记忆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比家长更了解家庭数据的健康顾问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55448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62763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2. 多模态AI能力矩阵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96596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智能对话+RAG知识库+报告解析+AI生成任务+内容推荐+每日反馈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已实现6大能力模块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02336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409651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3. AI健康教练智能体服务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43484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意图分类器 -&gt; 路由 -&gt; 知识检索 -&gt; 大模型推理 -&gt; 工具调用 -&gt; 记忆保存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全链路追踪+指标监控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023360"/>
            <a:ext cx="548640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409651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4. 主动健康六阶模型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4434840"/>
            <a:ext cx="5212080" cy="16916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有效启动-&gt;持续坚持-&gt;获得感-&gt;身份重塑-&gt;意见领袖化-&gt;社会扩散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配套微行动/预警/积分/家庭榜/健康圈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应用成效：精准营养闭环案例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135页专业报告 -&gt; 3页行动方案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5303520" cy="2011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536192"/>
            <a:ext cx="50292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案例背景（匿名）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874520"/>
            <a:ext cx="502920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用户530010234，2026年1月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合作实验室：募极生物，135页报告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AI自动标注三大缺乏指标：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  - 维生素B12（14分）-&gt; 疲劳/贫血风险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  - 苏氨酸（14分）-&gt; 肠道屏障功能受损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  - 丙氨酸（9分）-&gt; 能量代谢异常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63040"/>
            <a:ext cx="5486400" cy="2011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53619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AI分析结果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74520"/>
            <a:ext cx="521208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健康总分：73（人群均值75）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菌群健康：53（偏低）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检出菌种：313种（约800种）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香农多样性：4.49（4.6）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拟杆菌型肠型：四步干预策略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3749039"/>
            <a:ext cx="112471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22191"/>
            <a:ext cx="109728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平台闭环成效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160520"/>
            <a:ext cx="10972800" cy="2057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135页报告被AI压缩为3页行动方案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四步干预策略：增加膳食纤维25-30g/天 -&gt; 优选发酵蛋白 -&gt; 控制风险食物 -&gt; 定期复测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通过任务系统+能量积分推动执行，回到周期复测形成闭环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替代过去跑医院、找专家、花数千元的传统路径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应用成效：双培强基工程落地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人民日报x中科院心理所 权威背书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112471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536192"/>
            <a:ext cx="109728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双培强基工程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874520"/>
            <a:ext cx="1097280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由人民日报《人民周刊》杂志社与中国科学院心理研究所联合发起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培育心智、培养志向为核心理念，底层成长模型与健康中国四维健康观完全吻合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566160"/>
            <a:ext cx="34747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363931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测评体系承接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977639"/>
            <a:ext cx="3200400" cy="2057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已将权威四维测评体系（DAN测评等）引入平台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权威测评-结果解读-干预方案-行为执行-复测迭代 数字化闭环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让专业测评从机构专用走向家庭可用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3566160"/>
            <a:ext cx="34747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363931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学术支撑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977639"/>
            <a:ext cx="3200400" cy="2057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学术带头人魏高峡、施建农为该工程学术体系核心专家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将前沿心理学/发展心理学研究成果直接转化为产品方法论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3566160"/>
            <a:ext cx="356616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75320" y="3639312"/>
            <a:ext cx="329184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资源协同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3977639"/>
            <a:ext cx="3291840" cy="2057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依托工程的学术委员会、素质发展研究院等组织资源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为测评信效度、干预科学性提供持续背书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区别于纯商业产品的核心竞争力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系统建设成效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15大模块生产运行 - 三边市场部分上线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5303520" cy="2743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536192"/>
            <a:ext cx="50292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功能闭环全部跑通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874520"/>
            <a:ext cx="5029200" cy="22402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认证/家庭/任务/心愿/积分/测评/成长档案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商城/服务商/AI健康教练/健康报告/饮食推荐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文章发布/关系管理/联系人等15大模块生产运行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AI健康教练覆盖5类场景：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  家庭上下文 / 报告解读 / 营养咨询 / 任务生成 / 内容推荐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63040"/>
            <a:ext cx="5486400" cy="2743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53619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人机协同服务体系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74520"/>
            <a:ext cx="5212080" cy="22402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AI健康教练 7x24 智能应答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健康管家/营养师/医生后台专业服务团队在线兜底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AI提效+人工兜底的服务闭环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已完成全量数据迁移，验证工程成熟度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480560"/>
            <a:ext cx="112471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4553712"/>
            <a:ext cx="109728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商业化验证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892040"/>
            <a:ext cx="10972800" cy="1325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三边市场模型（测评/套餐/商品/会员四类交易）已设计并部分上线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单位经济模型健康（LTV/CAC 80-330倍）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微信公众号案例研究内容体系验证了低成本获客路径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未来展望：12个月路线图 + AI演进方向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大小模型协同 - 具身智能 - 服务生态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463040"/>
          <a:ext cx="54864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645920"/>
                <a:gridCol w="2468880"/>
              </a:tblGrid>
              <a:tr h="950976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阶段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重点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具体动作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Q1 增强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AI深化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AI报告解读全覆盖/个性化任务/智能推荐v1/健康预警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Q2 增长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服务商网络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规划师认证线上化/活动方工具包/批量任务/健康圈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Q3 变现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商业化闭环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会员订阅体系/推广佣金/活动课程售卖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Q4 扩张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生态构建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社区互动/家庭社交网络/Open API接入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217920" y="1463040"/>
            <a:ext cx="27432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536192"/>
            <a:ext cx="24688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大小模型协同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1874520"/>
            <a:ext cx="2468880" cy="9601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云端大模型做决策，端侧小模型做执行，平衡成本/隐私/实时性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0" y="1463040"/>
            <a:ext cx="27432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281160" y="1536192"/>
            <a:ext cx="24688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家庭数字孪生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81160" y="1874520"/>
            <a:ext cx="2468880" cy="9601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持续多模态数据构建家庭数字健康孪生体，支持推演式规划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108960"/>
            <a:ext cx="27432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5080" y="3182112"/>
            <a:ext cx="24688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具身智能服务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520440"/>
            <a:ext cx="2468880" cy="9601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接入家庭服务机器人/健康终端，从对话框走进生活场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0" y="3108960"/>
            <a:ext cx="27432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81160" y="3182112"/>
            <a:ext cx="24688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多模态深化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81160" y="3520440"/>
            <a:ext cx="2468880" cy="9601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语音情绪识别/可穿戴设备/图像健康检测（舌诊面色）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4754880"/>
            <a:ext cx="27432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4828032"/>
            <a:ext cx="24688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主动预警分级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5166360"/>
            <a:ext cx="2468880" cy="9601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规则引擎升级为AI预测模型，异常发现-预警-干预-随访全自动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0" y="4754880"/>
            <a:ext cx="27432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81160" y="4828032"/>
            <a:ext cx="24688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垂直模型沉淀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81160" y="5166360"/>
            <a:ext cx="2468880" cy="9601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基于平台数据微调家庭教育/健康垂直大模型，越用越准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服务生态扩展 + 三年愿景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AI+主动健康 产业生态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365760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53619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专业服务团队规模化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874520"/>
            <a:ext cx="338328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从成长规划师单品类扩展为多品类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健康管家/营养师/医生/心理咨询师/运动教练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AI健康教练与人工服务按场景智能分流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463040"/>
            <a:ext cx="365760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A5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80" y="153619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家庭健康超级入口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1874520"/>
            <a:ext cx="338328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打通检测-测评-AI解读-专业干预-康复跟踪全链条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对接体检机构/医疗机构/教育机构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成为家庭健康的统一入口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463040"/>
            <a:ext cx="34747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6760" y="1536192"/>
            <a:ext cx="320040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开放平台生态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1874520"/>
            <a:ext cx="3200400" cy="1508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开放Open API与智能体能力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接入第三方服务机构与智能硬件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共建AI+主动健康产业生态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840480"/>
            <a:ext cx="365760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391363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2027年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4251960"/>
            <a:ext cx="3383280" cy="2057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成为国内领先的家庭健康成长平台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覆盖10万+家庭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840480"/>
            <a:ext cx="365760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391363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2028年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251960"/>
            <a:ext cx="3383280" cy="2057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建立五维健康行业评价标准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成为家庭教育与健康领域的权威评估体系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0" y="3840480"/>
            <a:ext cx="365760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C5F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5320" y="3913632"/>
            <a:ext cx="33832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2029年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5320" y="4251960"/>
            <a:ext cx="3383280" cy="2057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开放平台生态，升级为生态型平台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接入第三方服务机构，构建家庭健康服务超级入口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411480"/>
            <a:ext cx="73152" cy="54864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C41E3A"/>
                </a:solidFill>
                <a:latin typeface="Microsoft YaHei"/>
                <a:ea typeface="Microsoft YaHei"/>
              </a:rPr>
              <a:t>团队与公司简介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972800" cy="41148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666666"/>
                </a:solidFill>
                <a:latin typeface="Microsoft YaHei"/>
                <a:ea typeface="Microsoft YaHei"/>
              </a:rPr>
              <a:t>北京安盈创卓科技有限公司 - 国家级高新技术企业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20840"/>
            <a:ext cx="12188952" cy="13716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7315200" cy="320040"/>
          </a:xfrm>
          <a:prstGeom prst="rect">
            <a:avLst/>
          </a:prstGeom>
          <a:noFill/>
        </p:spPr>
        <p:txBody>
          <a:bodyPr wrap="square" anchor="b"/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66666"/>
                </a:solidFill>
                <a:latin typeface="Microsoft YaHei"/>
                <a:ea typeface="Microsoft YaHei"/>
              </a:rPr>
              <a:t>浠艾福 Care Family - 北京安盈创卓科技有限公司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9144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666666"/>
                </a:solidFill>
                <a:latin typeface="Microsoft YaHei"/>
                <a:ea typeface="Microsoft YaHei"/>
              </a:rPr>
              <a:t>1 /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548640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1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536192"/>
            <a:ext cx="521208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C41E3A"/>
                </a:solidFill>
                <a:latin typeface="Microsoft YaHei"/>
                <a:ea typeface="Microsoft YaHei"/>
              </a:rPr>
              <a:t>北京安盈创卓科技有限公司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874520"/>
            <a:ext cx="5212080" cy="3611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成立于2013年3月，中关村软件核心区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国家级高新技术企业/中关村高新/ISO9001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60余项软件著作权及自主知识产权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中国石化A级供应商，累计500+客户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政府/石化/电力/军工/金融多行业覆盖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自研图腾云原生开发平台（10年/DDD模型）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333333"/>
                </a:solidFill>
                <a:latin typeface="Microsoft YaHei"/>
                <a:ea typeface="Microsoft YaHei"/>
              </a:rPr>
              <a:t>重庆/无锡设有办事机构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217920" y="1463040"/>
          <a:ext cx="54864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</a:tblGrid>
              <a:tr h="41148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姓名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角色</a:t>
                      </a:r>
                    </a:p>
                  </a:txBody>
                  <a:tcPr anchor="ctr">
                    <a:solidFill>
                      <a:srgbClr val="C41E3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廖晓光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项目负责人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魏高峡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学术带头人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施建农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学术带头人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张挽时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学术带头人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林小朋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技术专家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韩庆宇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销售专家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曹丽君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心理学专家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闫德波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医疗专家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王卫东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333333"/>
                          </a:solidFill>
                          <a:latin typeface="Microsoft YaHei"/>
                          <a:ea typeface="Microsoft YaHei"/>
                        </a:rPr>
                        <a:t>教育专家</a:t>
                      </a:r>
                    </a:p>
                  </a:txBody>
                  <a:tcPr anchor="ctr">
                    <a:solidFill>
                      <a:srgbClr val="FF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828800"/>
            <a:ext cx="12188952" cy="3200400"/>
          </a:xfrm>
          <a:prstGeom prst="rect">
            <a:avLst/>
          </a:prstGeom>
          <a:solidFill>
            <a:srgbClr val="C41E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60152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333333"/>
                </a:solidFill>
                <a:latin typeface="Microsoft YaHei"/>
                <a:ea typeface="Microsoft YaHei"/>
              </a:rPr>
              <a:t>在健康中国2030与人工智能+国家战略交汇的时代</a:t>
            </a:r>
          </a:p>
          <a:p>
            <a:pPr algn="ctr">
              <a:spcAft>
                <a:spcPts val="400"/>
              </a:spcAft>
            </a:pPr>
            <a:r>
              <a:rPr sz="1400" b="0">
                <a:solidFill>
                  <a:srgbClr val="333333"/>
                </a:solidFill>
                <a:latin typeface="Microsoft YaHei"/>
                <a:ea typeface="Microsoft YaHei"/>
              </a:rPr>
              <a:t>浠艾福选择了一条难而正确的路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26080"/>
            <a:ext cx="10360152" cy="137160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用AI把专业健康服务从机构里、报告里</a:t>
            </a:r>
          </a:p>
          <a:p>
            <a:pPr algn="ctr">
              <a:spcAft>
                <a:spcPts val="400"/>
              </a:spcAft>
            </a:pPr>
            <a:r>
              <a:rPr sz="2000" b="1">
                <a:solidFill>
                  <a:srgbClr val="D4A017"/>
                </a:solidFill>
                <a:latin typeface="Microsoft YaHei"/>
                <a:ea typeface="Microsoft YaHei"/>
              </a:rPr>
              <a:t>带到每一个家庭的日常里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360152" cy="54864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让健康从被动等待走向主动掌握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60152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400" b="0">
                <a:solidFill>
                  <a:srgbClr val="FFDDAA"/>
                </a:solidFill>
                <a:latin typeface="Microsoft YaHei"/>
                <a:ea typeface="Microsoft YaHei"/>
              </a:rPr>
              <a:t>让幸福从期待变为可量化、可达成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943600"/>
            <a:ext cx="10360152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D4A017"/>
                </a:solidFill>
                <a:latin typeface="Microsoft YaHei"/>
                <a:ea typeface="Microsoft YaHei"/>
              </a:rPr>
              <a:t>浠艾福 Care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6355080"/>
            <a:ext cx="10360152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</a:rPr>
              <a:t>北京安盈创卓科技有限公司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