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1" name="R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2700000" scaled="0"/>
          </a:gradFill>
        </p:spPr>
      </p:sp>
      <p:pic>
        <p:nvPicPr>
          <p:cNvPr id="102" name="Picture 101" descr="image.png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2192000" cy="12192000"/>
          </a:xfrm>
          <a:prstGeom prst="rect">
            <a:avLst/>
          </a:prstGeom>
        </p:spPr>
      </p:pic>
      <p:sp>
        <p:nvSpPr>
          <p:cNvPr id="102" name="T102"/>
          <p:cNvSpPr txBox="1"/>
          <p:nvPr/>
        </p:nvSpPr>
        <p:spPr>
          <a:xfrm>
            <a:off x="762000" y="937319"/>
            <a:ext cx="6208811" cy="1371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200" b="1">
                <a:solidFill>
                  <a:srgbClr val="f5f8fc"/>
                </a:solidFill>
                <a:latin typeface="Inter"/>
                <a:ea typeface="Inter"/>
              </a:rPr>
              <a:t>给全家的一站式</a:t>
            </a:r>
          </a:p>
        </p:txBody>
      </p:sp>
      <p:sp>
        <p:nvSpPr>
          <p:cNvPr id="103" name="T103"/>
          <p:cNvSpPr txBox="1"/>
          <p:nvPr/>
        </p:nvSpPr>
        <p:spPr>
          <a:xfrm>
            <a:off x="762000" y="1943100"/>
            <a:ext cx="3547913" cy="1371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200" b="1">
                <a:solidFill>
                  <a:srgbClr val="f5f8fc"/>
                </a:solidFill>
                <a:latin typeface="Inter"/>
                <a:ea typeface="Inter"/>
              </a:rPr>
              <a:t>幸福提案</a:t>
            </a:r>
          </a:p>
        </p:txBody>
      </p:sp>
      <p:sp>
        <p:nvSpPr>
          <p:cNvPr id="104" name="R104"/>
          <p:cNvSpPr/>
          <p:nvPr/>
        </p:nvSpPr>
        <p:spPr>
          <a:xfrm>
            <a:off x="762000" y="3139380"/>
            <a:ext cx="7448550" cy="2276475"/>
          </a:xfrm>
          <a:prstGeom prst="roundRect">
            <a:avLst>
              <a:gd name="adj" fmla="val 585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5" name="T105"/>
          <p:cNvSpPr txBox="1"/>
          <p:nvPr/>
        </p:nvSpPr>
        <p:spPr>
          <a:xfrm>
            <a:off x="1152525" y="3539430"/>
            <a:ext cx="3836640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f8c42"/>
                </a:solidFill>
                <a:latin typeface="Microsoft YaHei"/>
                <a:ea typeface="Microsoft YaHei"/>
              </a:rPr>
              <a:t>AI 驱动的家庭主动健康管理平台</a:t>
            </a:r>
          </a:p>
        </p:txBody>
      </p:sp>
      <p:sp>
        <p:nvSpPr>
          <p:cNvPr id="106" name="T106"/>
          <p:cNvSpPr txBox="1"/>
          <p:nvPr/>
        </p:nvSpPr>
        <p:spPr>
          <a:xfrm>
            <a:off x="1152525" y="4044255"/>
            <a:ext cx="6627614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以 AI 实现精准干预、主动健康，守护中国家庭的"身 · 智 · 富 · 行 · 心"五维成长</a:t>
            </a:r>
          </a:p>
        </p:txBody>
      </p:sp>
      <p:sp>
        <p:nvSpPr>
          <p:cNvPr id="107" name="T107"/>
          <p:cNvSpPr txBox="1"/>
          <p:nvPr/>
        </p:nvSpPr>
        <p:spPr>
          <a:xfrm>
            <a:off x="1152525" y="4463355"/>
            <a:ext cx="6564808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让每一个家庭都拥有"看得懂报告、跟得上方案、做得到行动"的专属 AI 健康教</a:t>
            </a:r>
          </a:p>
        </p:txBody>
      </p:sp>
      <p:sp>
        <p:nvSpPr>
          <p:cNvPr id="108" name="T108"/>
          <p:cNvSpPr txBox="1"/>
          <p:nvPr/>
        </p:nvSpPr>
        <p:spPr>
          <a:xfrm>
            <a:off x="1152525" y="4768155"/>
            <a:ext cx="190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练</a:t>
            </a:r>
          </a:p>
        </p:txBody>
      </p:sp>
      <p:sp>
        <p:nvSpPr>
          <p:cNvPr id="109" name="R109"/>
          <p:cNvSpPr/>
          <p:nvPr/>
        </p:nvSpPr>
        <p:spPr>
          <a:xfrm>
            <a:off x="762000" y="5796855"/>
            <a:ext cx="1090612" cy="314325"/>
          </a:xfrm>
          <a:prstGeom prst="roundRect">
            <a:avLst>
              <a:gd name="adj" fmla="val 49999"/>
            </a:avLst>
          </a:prstGeom>
          <a:solidFill>
            <a:srgbClr val="ff8c42"/>
          </a:soli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10" name="T110"/>
          <p:cNvSpPr txBox="1"/>
          <p:nvPr/>
        </p:nvSpPr>
        <p:spPr>
          <a:xfrm>
            <a:off x="904875" y="5911155"/>
            <a:ext cx="8048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身 · 主动健康</a:t>
            </a:r>
          </a:p>
        </p:txBody>
      </p:sp>
      <p:sp>
        <p:nvSpPr>
          <p:cNvPr id="111" name="R111"/>
          <p:cNvSpPr/>
          <p:nvPr/>
        </p:nvSpPr>
        <p:spPr>
          <a:xfrm>
            <a:off x="1966912" y="5796855"/>
            <a:ext cx="1090612" cy="314325"/>
          </a:xfrm>
          <a:prstGeom prst="roundRect">
            <a:avLst>
              <a:gd name="adj" fmla="val 49999"/>
            </a:avLst>
          </a:prstGeom>
          <a:solidFill>
            <a:srgbClr val="6366f1"/>
          </a:soli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12" name="T112"/>
          <p:cNvSpPr txBox="1"/>
          <p:nvPr/>
        </p:nvSpPr>
        <p:spPr>
          <a:xfrm>
            <a:off x="2109787" y="5911155"/>
            <a:ext cx="8048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智 · 赋能未来</a:t>
            </a:r>
          </a:p>
        </p:txBody>
      </p:sp>
      <p:sp>
        <p:nvSpPr>
          <p:cNvPr id="113" name="R113"/>
          <p:cNvSpPr/>
          <p:nvPr/>
        </p:nvSpPr>
        <p:spPr>
          <a:xfrm>
            <a:off x="3171825" y="5796855"/>
            <a:ext cx="1090612" cy="314325"/>
          </a:xfrm>
          <a:prstGeom prst="roundRect">
            <a:avLst>
              <a:gd name="adj" fmla="val 49999"/>
            </a:avLst>
          </a:prstGeom>
          <a:solidFill>
            <a:srgbClr val="f59e0b"/>
          </a:soli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14" name="T114"/>
          <p:cNvSpPr txBox="1"/>
          <p:nvPr/>
        </p:nvSpPr>
        <p:spPr>
          <a:xfrm>
            <a:off x="3314700" y="5911155"/>
            <a:ext cx="8048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富 · 利他创富</a:t>
            </a:r>
          </a:p>
        </p:txBody>
      </p:sp>
      <p:sp>
        <p:nvSpPr>
          <p:cNvPr id="115" name="R115"/>
          <p:cNvSpPr/>
          <p:nvPr/>
        </p:nvSpPr>
        <p:spPr>
          <a:xfrm>
            <a:off x="4376737" y="5796855"/>
            <a:ext cx="1090612" cy="314325"/>
          </a:xfrm>
          <a:prstGeom prst="roundRect">
            <a:avLst>
              <a:gd name="adj" fmla="val 49999"/>
            </a:avLst>
          </a:prstGeom>
          <a:solidFill>
            <a:srgbClr val="10b981"/>
          </a:soli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16" name="T116"/>
          <p:cNvSpPr txBox="1"/>
          <p:nvPr/>
        </p:nvSpPr>
        <p:spPr>
          <a:xfrm>
            <a:off x="4519612" y="5911155"/>
            <a:ext cx="8048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行 · 人际和谐</a:t>
            </a:r>
          </a:p>
        </p:txBody>
      </p:sp>
      <p:sp>
        <p:nvSpPr>
          <p:cNvPr id="117" name="R117"/>
          <p:cNvSpPr/>
          <p:nvPr/>
        </p:nvSpPr>
        <p:spPr>
          <a:xfrm>
            <a:off x="5581650" y="5796855"/>
            <a:ext cx="1090612" cy="314325"/>
          </a:xfrm>
          <a:prstGeom prst="roundRect">
            <a:avLst>
              <a:gd name="adj" fmla="val 49999"/>
            </a:avLst>
          </a:prstGeom>
          <a:solidFill>
            <a:srgbClr val="ff6b9d"/>
          </a:soli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18" name="T118"/>
          <p:cNvSpPr txBox="1"/>
          <p:nvPr/>
        </p:nvSpPr>
        <p:spPr>
          <a:xfrm>
            <a:off x="5724525" y="5911155"/>
            <a:ext cx="80486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心 · 大爱相随</a:t>
            </a:r>
          </a:p>
        </p:txBody>
      </p:sp>
      <p:sp>
        <p:nvSpPr>
          <p:cNvPr id="119" name="R119"/>
          <p:cNvSpPr/>
          <p:nvPr/>
        </p:nvSpPr>
        <p:spPr>
          <a:xfrm>
            <a:off x="381000" y="3810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ff8c42"/>
          </a:solidFill>
        </p:spPr>
      </p:sp>
      <p:sp>
        <p:nvSpPr>
          <p:cNvPr id="120" name="T120"/>
          <p:cNvSpPr txBox="1"/>
          <p:nvPr/>
        </p:nvSpPr>
        <p:spPr>
          <a:xfrm>
            <a:off x="800100" y="466725"/>
            <a:ext cx="187612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浠艾福 Care Family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1" name="R121"/>
          <p:cNvSpPr/>
          <p:nvPr/>
        </p:nvSpPr>
        <p:spPr>
          <a:xfrm>
            <a:off x="1819275" y="257175"/>
            <a:ext cx="8553450" cy="6534150"/>
          </a:xfrm>
          <a:prstGeom prst="roundRect">
            <a:avLst>
              <a:gd name="adj" fmla="val 2040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22" name="L122"/>
          <p:cNvSpPr/>
          <p:nvPr/>
        </p:nvSpPr>
        <p:spPr>
          <a:xfrm>
            <a:off x="5486400" y="1276350"/>
            <a:ext cx="1219200" cy="9525"/>
          </a:xfrm>
          <a:prstGeom prst="line">
            <a:avLst/>
          </a:prstGeom>
          <a:noFill/>
          <a:ln w="50800">
            <a:solidFill>
              <a:srgbClr val="ff8c42"/>
            </a:solidFill>
          </a:ln>
        </p:spPr>
      </p:sp>
      <p:sp>
        <p:nvSpPr>
          <p:cNvPr id="123" name="T123"/>
          <p:cNvSpPr txBox="1"/>
          <p:nvPr/>
        </p:nvSpPr>
        <p:spPr>
          <a:xfrm>
            <a:off x="5486400" y="819150"/>
            <a:ext cx="12192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5f8fc"/>
                </a:solidFill>
                <a:latin typeface="Microsoft YaHei"/>
                <a:ea typeface="Microsoft YaHei"/>
              </a:rPr>
              <a:t>六大部分</a:t>
            </a:r>
          </a:p>
        </p:txBody>
      </p:sp>
      <p:sp>
        <p:nvSpPr>
          <p:cNvPr id="124" name="R124"/>
          <p:cNvSpPr/>
          <p:nvPr/>
        </p:nvSpPr>
        <p:spPr>
          <a:xfrm>
            <a:off x="2286000" y="1657350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25" name="T125"/>
          <p:cNvSpPr txBox="1"/>
          <p:nvPr/>
        </p:nvSpPr>
        <p:spPr>
          <a:xfrm>
            <a:off x="2524125" y="1885950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01</a:t>
            </a:r>
          </a:p>
        </p:txBody>
      </p:sp>
      <p:sp>
        <p:nvSpPr>
          <p:cNvPr id="126" name="T126"/>
          <p:cNvSpPr txBox="1"/>
          <p:nvPr/>
        </p:nvSpPr>
        <p:spPr>
          <a:xfrm>
            <a:off x="3476625" y="1909762"/>
            <a:ext cx="2657177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项目概述：缘起 · 产品 · 规模 · 团队</a:t>
            </a:r>
          </a:p>
        </p:txBody>
      </p:sp>
      <p:sp>
        <p:nvSpPr>
          <p:cNvPr id="127" name="R127"/>
          <p:cNvSpPr/>
          <p:nvPr/>
        </p:nvSpPr>
        <p:spPr>
          <a:xfrm>
            <a:off x="2286000" y="2466975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28" name="T128"/>
          <p:cNvSpPr txBox="1"/>
          <p:nvPr/>
        </p:nvSpPr>
        <p:spPr>
          <a:xfrm>
            <a:off x="2524125" y="2695575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02</a:t>
            </a:r>
          </a:p>
        </p:txBody>
      </p:sp>
      <p:sp>
        <p:nvSpPr>
          <p:cNvPr id="129" name="T129"/>
          <p:cNvSpPr txBox="1"/>
          <p:nvPr/>
        </p:nvSpPr>
        <p:spPr>
          <a:xfrm>
            <a:off x="3476625" y="2719387"/>
            <a:ext cx="2371725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背景政策：国家战略 · 社会痛点</a:t>
            </a:r>
          </a:p>
        </p:txBody>
      </p:sp>
      <p:sp>
        <p:nvSpPr>
          <p:cNvPr id="130" name="R130"/>
          <p:cNvSpPr/>
          <p:nvPr/>
        </p:nvSpPr>
        <p:spPr>
          <a:xfrm>
            <a:off x="2286000" y="3276600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31" name="T131"/>
          <p:cNvSpPr txBox="1"/>
          <p:nvPr/>
        </p:nvSpPr>
        <p:spPr>
          <a:xfrm>
            <a:off x="2524125" y="3505200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03</a:t>
            </a:r>
          </a:p>
        </p:txBody>
      </p:sp>
      <p:sp>
        <p:nvSpPr>
          <p:cNvPr id="132" name="T132"/>
          <p:cNvSpPr txBox="1"/>
          <p:nvPr/>
        </p:nvSpPr>
        <p:spPr>
          <a:xfrm>
            <a:off x="3476625" y="3529012"/>
            <a:ext cx="2998142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市场容量：TAM/SAM/SOM · 商业模式</a:t>
            </a:r>
          </a:p>
        </p:txBody>
      </p:sp>
      <p:sp>
        <p:nvSpPr>
          <p:cNvPr id="133" name="R133"/>
          <p:cNvSpPr/>
          <p:nvPr/>
        </p:nvSpPr>
        <p:spPr>
          <a:xfrm>
            <a:off x="2286000" y="4086225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34" name="T134"/>
          <p:cNvSpPr txBox="1"/>
          <p:nvPr/>
        </p:nvSpPr>
        <p:spPr>
          <a:xfrm>
            <a:off x="2524125" y="4314825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04</a:t>
            </a:r>
          </a:p>
        </p:txBody>
      </p:sp>
      <p:sp>
        <p:nvSpPr>
          <p:cNvPr id="135" name="T135"/>
          <p:cNvSpPr txBox="1"/>
          <p:nvPr/>
        </p:nvSpPr>
        <p:spPr>
          <a:xfrm>
            <a:off x="3476625" y="4338637"/>
            <a:ext cx="2714625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需求与设计：五维方法论 · 业务闭环</a:t>
            </a:r>
          </a:p>
        </p:txBody>
      </p:sp>
      <p:sp>
        <p:nvSpPr>
          <p:cNvPr id="136" name="R136"/>
          <p:cNvSpPr/>
          <p:nvPr/>
        </p:nvSpPr>
        <p:spPr>
          <a:xfrm>
            <a:off x="2286000" y="4895850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37" name="T137"/>
          <p:cNvSpPr txBox="1"/>
          <p:nvPr/>
        </p:nvSpPr>
        <p:spPr>
          <a:xfrm>
            <a:off x="2524125" y="5124450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05</a:t>
            </a:r>
          </a:p>
        </p:txBody>
      </p:sp>
      <p:sp>
        <p:nvSpPr>
          <p:cNvPr id="138" name="T138"/>
          <p:cNvSpPr txBox="1"/>
          <p:nvPr/>
        </p:nvSpPr>
        <p:spPr>
          <a:xfrm>
            <a:off x="3476625" y="5148262"/>
            <a:ext cx="2422028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技术壁垒：溯源算法 · AI 能力栈</a:t>
            </a:r>
          </a:p>
        </p:txBody>
      </p:sp>
      <p:sp>
        <p:nvSpPr>
          <p:cNvPr id="139" name="R139"/>
          <p:cNvSpPr/>
          <p:nvPr/>
        </p:nvSpPr>
        <p:spPr>
          <a:xfrm>
            <a:off x="2286000" y="5705475"/>
            <a:ext cx="7620000" cy="619125"/>
          </a:xfrm>
          <a:prstGeom prst="roundRect">
            <a:avLst>
              <a:gd name="adj" fmla="val 18461"/>
            </a:avLst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40" name="T140"/>
          <p:cNvSpPr txBox="1"/>
          <p:nvPr/>
        </p:nvSpPr>
        <p:spPr>
          <a:xfrm>
            <a:off x="2524125" y="5934075"/>
            <a:ext cx="82465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Part 06</a:t>
            </a:r>
          </a:p>
        </p:txBody>
      </p:sp>
      <p:sp>
        <p:nvSpPr>
          <p:cNvPr id="141" name="T141"/>
          <p:cNvSpPr txBox="1"/>
          <p:nvPr/>
        </p:nvSpPr>
        <p:spPr>
          <a:xfrm>
            <a:off x="3476625" y="5957887"/>
            <a:ext cx="2371725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f5f8fc"/>
                </a:solidFill>
                <a:latin typeface="Microsoft YaHei"/>
                <a:ea typeface="Microsoft YaHei"/>
              </a:rPr>
              <a:t>应用成效：真实案例 · 权威背书</a:t>
            </a:r>
          </a:p>
        </p:txBody>
      </p:sp>
      <p:sp>
        <p:nvSpPr>
          <p:cNvPr id="142" name="T142"/>
          <p:cNvSpPr txBox="1"/>
          <p:nvPr/>
        </p:nvSpPr>
        <p:spPr>
          <a:xfrm>
            <a:off x="381000" y="371475"/>
            <a:ext cx="113109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CONTENTS — 目录</a:t>
            </a:r>
          </a:p>
        </p:txBody>
      </p:sp>
      <p:sp>
        <p:nvSpPr>
          <p:cNvPr id="143" name="T143"/>
          <p:cNvSpPr txBox="1"/>
          <p:nvPr/>
        </p:nvSpPr>
        <p:spPr>
          <a:xfrm>
            <a:off x="1664493" y="257175"/>
            <a:ext cx="4953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目录</a:t>
            </a:r>
          </a:p>
        </p:txBody>
      </p:sp>
      <p:sp>
        <p:nvSpPr>
          <p:cNvPr id="144" name="T144"/>
          <p:cNvSpPr txBox="1"/>
          <p:nvPr/>
        </p:nvSpPr>
        <p:spPr>
          <a:xfrm>
            <a:off x="381000" y="6619875"/>
            <a:ext cx="2095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目录</a:t>
            </a:r>
          </a:p>
        </p:txBody>
      </p:sp>
      <p:sp>
        <p:nvSpPr>
          <p:cNvPr id="145" name="T145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6" name="R146"/>
          <p:cNvSpPr/>
          <p:nvPr/>
        </p:nvSpPr>
        <p:spPr>
          <a:xfrm>
            <a:off x="4876800" y="0"/>
            <a:ext cx="73152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pic>
        <p:nvPicPr>
          <p:cNvPr id="147" name="Picture 146" descr="image.png"/>
          <p:cNvPicPr>
            <a:picLocks noChangeAspect="1"/>
          </p:cNvPicPr>
          <p:nvPr/>
        </p:nvPicPr>
        <p:blipFill>
          <a:blip r:embed="rId2"/>
          <a:srcRect t="3125" b="3125"/>
          <a:stretch>
            <a:fillRect/>
          </a:stretch>
        </p:blipFill>
        <p:spPr>
          <a:xfrm>
            <a:off x="4876800" y="0"/>
            <a:ext cx="7315200" cy="7315200"/>
          </a:xfrm>
          <a:prstGeom prst="rect">
            <a:avLst/>
          </a:prstGeom>
        </p:spPr>
      </p:pic>
      <p:sp>
        <p:nvSpPr>
          <p:cNvPr id="147" name="T147"/>
          <p:cNvSpPr txBox="1"/>
          <p:nvPr/>
        </p:nvSpPr>
        <p:spPr>
          <a:xfrm>
            <a:off x="762000" y="1689794"/>
            <a:ext cx="82361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42"/>
                </a:solidFill>
                <a:latin typeface="Microsoft YaHei"/>
                <a:ea typeface="Microsoft YaHei"/>
              </a:rPr>
              <a:t>PART 01</a:t>
            </a:r>
          </a:p>
        </p:txBody>
      </p:sp>
      <p:sp>
        <p:nvSpPr>
          <p:cNvPr id="148" name="T148"/>
          <p:cNvSpPr txBox="1"/>
          <p:nvPr/>
        </p:nvSpPr>
        <p:spPr>
          <a:xfrm>
            <a:off x="762000" y="2127944"/>
            <a:ext cx="2389733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5f8fc"/>
                </a:solidFill>
                <a:latin typeface="Inter"/>
                <a:ea typeface="Inter"/>
              </a:rPr>
              <a:t>项目概述</a:t>
            </a:r>
          </a:p>
        </p:txBody>
      </p:sp>
      <p:sp>
        <p:nvSpPr>
          <p:cNvPr id="149" name="R149"/>
          <p:cNvSpPr/>
          <p:nvPr/>
        </p:nvSpPr>
        <p:spPr>
          <a:xfrm>
            <a:off x="762000" y="3088034"/>
            <a:ext cx="6343650" cy="2127795"/>
          </a:xfrm>
          <a:prstGeom prst="roundRect">
            <a:avLst>
              <a:gd name="adj" fmla="val 626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50" name="L150"/>
          <p:cNvSpPr/>
          <p:nvPr/>
        </p:nvSpPr>
        <p:spPr>
          <a:xfrm>
            <a:off x="1076325" y="3402359"/>
            <a:ext cx="9525" cy="295275"/>
          </a:xfrm>
          <a:prstGeom prst="line">
            <a:avLst/>
          </a:prstGeom>
          <a:noFill/>
          <a:ln w="50800">
            <a:solidFill>
              <a:srgbClr val="ff8c42"/>
            </a:solidFill>
          </a:ln>
        </p:spPr>
      </p:sp>
      <p:sp>
        <p:nvSpPr>
          <p:cNvPr id="151" name="T151"/>
          <p:cNvSpPr txBox="1"/>
          <p:nvPr/>
        </p:nvSpPr>
        <p:spPr>
          <a:xfrm>
            <a:off x="1266825" y="3469034"/>
            <a:ext cx="4271069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从割裂到闭环：一个 AI 健康教练连接全家</a:t>
            </a:r>
          </a:p>
        </p:txBody>
      </p:sp>
      <p:sp>
        <p:nvSpPr>
          <p:cNvPr id="152" name="T152"/>
          <p:cNvSpPr txBox="1"/>
          <p:nvPr/>
        </p:nvSpPr>
        <p:spPr>
          <a:xfrm>
            <a:off x="1076325" y="3926234"/>
            <a:ext cx="551080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健康检查在医院、心理辅导在机构、素质教育在培训机构——数据与服务完全割裂</a:t>
            </a:r>
          </a:p>
        </p:txBody>
      </p:sp>
      <p:sp>
        <p:nvSpPr>
          <p:cNvPr id="153" name="T153"/>
          <p:cNvSpPr txBox="1"/>
          <p:nvPr/>
        </p:nvSpPr>
        <p:spPr>
          <a:xfrm>
            <a:off x="1076325" y="4314825"/>
            <a:ext cx="568359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浠艾福以五维能量体系为底座、AI 智能体为引擎，构建连接家长、孩子、规划师与专</a:t>
            </a:r>
          </a:p>
        </p:txBody>
      </p:sp>
      <p:sp>
        <p:nvSpPr>
          <p:cNvPr id="154" name="T154"/>
          <p:cNvSpPr txBox="1"/>
          <p:nvPr/>
        </p:nvSpPr>
        <p:spPr>
          <a:xfrm>
            <a:off x="1076325" y="4589115"/>
            <a:ext cx="1828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业服务团队的家庭健康平台</a:t>
            </a:r>
          </a:p>
        </p:txBody>
      </p:sp>
      <p:sp>
        <p:nvSpPr>
          <p:cNvPr id="155" name="T155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156" name="T156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7" name="R157"/>
          <p:cNvSpPr/>
          <p:nvPr/>
        </p:nvSpPr>
        <p:spPr>
          <a:xfrm>
            <a:off x="381000" y="762000"/>
            <a:ext cx="11430000" cy="2215455"/>
          </a:xfrm>
          <a:prstGeom prst="roundRect">
            <a:avLst>
              <a:gd name="adj" fmla="val 6019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158" name="T158"/>
          <p:cNvSpPr txBox="1"/>
          <p:nvPr/>
        </p:nvSpPr>
        <p:spPr>
          <a:xfrm>
            <a:off x="619125" y="1057275"/>
            <a:ext cx="2857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结构性困境：数据与服务完全割裂</a:t>
            </a:r>
          </a:p>
        </p:txBody>
      </p:sp>
      <p:sp>
        <p:nvSpPr>
          <p:cNvPr id="159" name="T159"/>
          <p:cNvSpPr txBox="1"/>
          <p:nvPr/>
        </p:nvSpPr>
        <p:spPr>
          <a:xfrm>
            <a:off x="619125" y="1471612"/>
            <a:ext cx="746700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健康检查在医院、心理辅导在机构、素质教育在培训机构，一个家长需对接 5-8 个服务商才能拼凑"这个孩子到底怎么样"的模糊答案</a:t>
            </a:r>
          </a:p>
        </p:txBody>
      </p:sp>
      <p:sp>
        <p:nvSpPr>
          <p:cNvPr id="160" name="T160"/>
          <p:cNvSpPr txBox="1"/>
          <p:nvPr/>
        </p:nvSpPr>
        <p:spPr>
          <a:xfrm>
            <a:off x="619125" y="1817340"/>
            <a:ext cx="658564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内驱力不足、管理疲惫、服务商难找、效果无法量化——形成"信息碎片化 → 干预滞后化 → 效果不可知"的恶性循环</a:t>
            </a:r>
          </a:p>
        </p:txBody>
      </p:sp>
      <p:sp>
        <p:nvSpPr>
          <p:cNvPr id="161" name="T161"/>
          <p:cNvSpPr txBox="1"/>
          <p:nvPr/>
        </p:nvSpPr>
        <p:spPr>
          <a:xfrm>
            <a:off x="619125" y="2224980"/>
            <a:ext cx="1017984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ffff"/>
                </a:solidFill>
                <a:latin typeface="Inter"/>
                <a:ea typeface="Inter"/>
              </a:rPr>
              <a:t>5-8</a:t>
            </a:r>
          </a:p>
        </p:txBody>
      </p:sp>
      <p:sp>
        <p:nvSpPr>
          <p:cNvPr id="162" name="T162"/>
          <p:cNvSpPr txBox="1"/>
          <p:nvPr/>
        </p:nvSpPr>
        <p:spPr>
          <a:xfrm>
            <a:off x="1713309" y="2577405"/>
            <a:ext cx="9334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需对接服务商数</a:t>
            </a:r>
          </a:p>
        </p:txBody>
      </p:sp>
      <p:sp>
        <p:nvSpPr>
          <p:cNvPr id="163" name="R163"/>
          <p:cNvSpPr/>
          <p:nvPr/>
        </p:nvSpPr>
        <p:spPr>
          <a:xfrm>
            <a:off x="10620375" y="1279177"/>
            <a:ext cx="1181100" cy="1181100"/>
          </a:xfrm>
          <a:prstGeom prst="roundRect">
            <a:avLst>
              <a:gd name="adj" fmla="val 6451"/>
            </a:avLst>
          </a:prstGeom>
          <a:solidFill>
            <a:srgbClr val="000000">
              <a:alpha val="0"/>
            </a:srgbClr>
          </a:solidFill>
          <a:ln w="25400">
            <a:solidFill>
              <a:srgbClr val="ffffff">
                <a:alpha val="20000"/>
              </a:srgbClr>
            </a:solidFill>
          </a:ln>
        </p:spPr>
      </p:sp>
      <p:pic>
        <p:nvPicPr>
          <p:cNvPr id="164" name="Picture 163" descr="imag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620375" y="1279177"/>
            <a:ext cx="1181100" cy="1181100"/>
          </a:xfrm>
          <a:prstGeom prst="rect">
            <a:avLst/>
          </a:prstGeom>
        </p:spPr>
      </p:pic>
      <p:sp>
        <p:nvSpPr>
          <p:cNvPr id="164" name="R164"/>
          <p:cNvSpPr/>
          <p:nvPr/>
        </p:nvSpPr>
        <p:spPr>
          <a:xfrm>
            <a:off x="381000" y="3167955"/>
            <a:ext cx="5619750" cy="2228850"/>
          </a:xfrm>
          <a:prstGeom prst="roundRect">
            <a:avLst>
              <a:gd name="adj" fmla="val 598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65" name="T165"/>
          <p:cNvSpPr txBox="1"/>
          <p:nvPr/>
        </p:nvSpPr>
        <p:spPr>
          <a:xfrm>
            <a:off x="619125" y="3463230"/>
            <a:ext cx="1143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核心创新主张</a:t>
            </a:r>
          </a:p>
        </p:txBody>
      </p:sp>
      <p:sp>
        <p:nvSpPr>
          <p:cNvPr id="166" name="T166"/>
          <p:cNvSpPr txBox="1"/>
          <p:nvPr/>
        </p:nvSpPr>
        <p:spPr>
          <a:xfrm>
            <a:off x="619125" y="3877567"/>
            <a:ext cx="509885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不该只是一个聊天机器人，而是家庭健康的"专属 AI 健康教练 + 后台专业服务团队（健</a:t>
            </a:r>
          </a:p>
        </p:txBody>
      </p:sp>
      <p:sp>
        <p:nvSpPr>
          <p:cNvPr id="167" name="T167"/>
          <p:cNvSpPr txBox="1"/>
          <p:nvPr/>
        </p:nvSpPr>
        <p:spPr>
          <a:xfrm>
            <a:off x="619125" y="4108995"/>
            <a:ext cx="209475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康管家/营养师/医生）"人机协同体系</a:t>
            </a:r>
          </a:p>
        </p:txBody>
      </p:sp>
      <p:sp>
        <p:nvSpPr>
          <p:cNvPr id="168" name="T168"/>
          <p:cNvSpPr txBox="1"/>
          <p:nvPr/>
        </p:nvSpPr>
        <p:spPr>
          <a:xfrm>
            <a:off x="619125" y="4454723"/>
            <a:ext cx="408592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可量化评估 → 可解释分析 → 可执行干预 → 可追踪反馈的精准干预闭环</a:t>
            </a:r>
          </a:p>
        </p:txBody>
      </p:sp>
      <p:sp>
        <p:nvSpPr>
          <p:cNvPr id="169" name="R169"/>
          <p:cNvSpPr/>
          <p:nvPr/>
        </p:nvSpPr>
        <p:spPr>
          <a:xfrm>
            <a:off x="6191250" y="3167955"/>
            <a:ext cx="5619750" cy="2228850"/>
          </a:xfrm>
          <a:prstGeom prst="roundRect">
            <a:avLst>
              <a:gd name="adj" fmla="val 5982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8000"/>
              </a:srgbClr>
            </a:solidFill>
          </a:ln>
        </p:spPr>
      </p:sp>
      <p:sp>
        <p:nvSpPr>
          <p:cNvPr id="170" name="T170"/>
          <p:cNvSpPr txBox="1"/>
          <p:nvPr/>
        </p:nvSpPr>
        <p:spPr>
          <a:xfrm>
            <a:off x="6429375" y="3463230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闭环路径</a:t>
            </a:r>
          </a:p>
        </p:txBody>
      </p:sp>
      <p:sp>
        <p:nvSpPr>
          <p:cNvPr id="171" name="R171"/>
          <p:cNvSpPr/>
          <p:nvPr/>
        </p:nvSpPr>
        <p:spPr>
          <a:xfrm>
            <a:off x="6429375" y="4158555"/>
            <a:ext cx="5143500" cy="9525"/>
          </a:xfrm>
          <a:prstGeom prst="rect">
            <a:avLst/>
          </a:prstGeom>
          <a:solidFill>
            <a:srgbClr val="ffffff">
              <a:alpha val="7000"/>
            </a:srgbClr>
          </a:solidFill>
        </p:spPr>
      </p:sp>
      <p:sp>
        <p:nvSpPr>
          <p:cNvPr id="172" name="R172"/>
          <p:cNvSpPr/>
          <p:nvPr/>
        </p:nvSpPr>
        <p:spPr>
          <a:xfrm>
            <a:off x="6429375" y="3996630"/>
            <a:ext cx="1009650" cy="323850"/>
          </a:xfrm>
          <a:prstGeom prst="roundRect">
            <a:avLst>
              <a:gd name="adj" fmla="val 1764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73" name="T173"/>
          <p:cNvSpPr txBox="1"/>
          <p:nvPr/>
        </p:nvSpPr>
        <p:spPr>
          <a:xfrm>
            <a:off x="6681043" y="4120455"/>
            <a:ext cx="506164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检测/测评</a:t>
            </a:r>
          </a:p>
        </p:txBody>
      </p:sp>
      <p:sp>
        <p:nvSpPr>
          <p:cNvPr id="174" name="R174"/>
          <p:cNvSpPr/>
          <p:nvPr/>
        </p:nvSpPr>
        <p:spPr>
          <a:xfrm>
            <a:off x="7462837" y="3996630"/>
            <a:ext cx="1009650" cy="323850"/>
          </a:xfrm>
          <a:prstGeom prst="roundRect">
            <a:avLst>
              <a:gd name="adj" fmla="val 1764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75" name="T175"/>
          <p:cNvSpPr txBox="1"/>
          <p:nvPr/>
        </p:nvSpPr>
        <p:spPr>
          <a:xfrm>
            <a:off x="7779394" y="4120455"/>
            <a:ext cx="37653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AI 分析</a:t>
            </a:r>
          </a:p>
        </p:txBody>
      </p:sp>
      <p:sp>
        <p:nvSpPr>
          <p:cNvPr id="176" name="R176"/>
          <p:cNvSpPr/>
          <p:nvPr/>
        </p:nvSpPr>
        <p:spPr>
          <a:xfrm>
            <a:off x="8496300" y="3996630"/>
            <a:ext cx="1009650" cy="323850"/>
          </a:xfrm>
          <a:prstGeom prst="roundRect">
            <a:avLst>
              <a:gd name="adj" fmla="val 1764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77" name="T177"/>
          <p:cNvSpPr txBox="1"/>
          <p:nvPr/>
        </p:nvSpPr>
        <p:spPr>
          <a:xfrm>
            <a:off x="8715375" y="4120455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个性化方案</a:t>
            </a:r>
          </a:p>
        </p:txBody>
      </p:sp>
      <p:sp>
        <p:nvSpPr>
          <p:cNvPr id="178" name="R178"/>
          <p:cNvSpPr/>
          <p:nvPr/>
        </p:nvSpPr>
        <p:spPr>
          <a:xfrm>
            <a:off x="9529762" y="3996630"/>
            <a:ext cx="1009650" cy="323850"/>
          </a:xfrm>
          <a:prstGeom prst="roundRect">
            <a:avLst>
              <a:gd name="adj" fmla="val 1764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79" name="T179"/>
          <p:cNvSpPr txBox="1"/>
          <p:nvPr/>
        </p:nvSpPr>
        <p:spPr>
          <a:xfrm>
            <a:off x="9805987" y="4120455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行为执行</a:t>
            </a:r>
          </a:p>
        </p:txBody>
      </p:sp>
      <p:sp>
        <p:nvSpPr>
          <p:cNvPr id="180" name="R180"/>
          <p:cNvSpPr/>
          <p:nvPr/>
        </p:nvSpPr>
        <p:spPr>
          <a:xfrm>
            <a:off x="10563225" y="3996630"/>
            <a:ext cx="1009650" cy="323850"/>
          </a:xfrm>
          <a:prstGeom prst="roundRect">
            <a:avLst>
              <a:gd name="adj" fmla="val 1764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81" name="T181"/>
          <p:cNvSpPr txBox="1"/>
          <p:nvPr/>
        </p:nvSpPr>
        <p:spPr>
          <a:xfrm>
            <a:off x="10839450" y="4120455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复测迭代</a:t>
            </a:r>
          </a:p>
        </p:txBody>
      </p:sp>
      <p:sp>
        <p:nvSpPr>
          <p:cNvPr id="182" name="T182"/>
          <p:cNvSpPr txBox="1"/>
          <p:nvPr/>
        </p:nvSpPr>
        <p:spPr>
          <a:xfrm>
            <a:off x="6429375" y="4777680"/>
            <a:ext cx="28202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8c42"/>
                </a:solidFill>
                <a:latin typeface="Inter"/>
                <a:ea typeface="Inter"/>
              </a:rPr>
              <a:t>5</a:t>
            </a:r>
          </a:p>
        </p:txBody>
      </p:sp>
      <p:sp>
        <p:nvSpPr>
          <p:cNvPr id="183" name="T183"/>
          <p:cNvSpPr txBox="1"/>
          <p:nvPr/>
        </p:nvSpPr>
        <p:spPr>
          <a:xfrm>
            <a:off x="6787604" y="5015805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闭环环节</a:t>
            </a:r>
          </a:p>
        </p:txBody>
      </p:sp>
      <p:sp>
        <p:nvSpPr>
          <p:cNvPr id="184" name="R184"/>
          <p:cNvSpPr/>
          <p:nvPr/>
        </p:nvSpPr>
        <p:spPr>
          <a:xfrm>
            <a:off x="381000" y="5587305"/>
            <a:ext cx="11430000" cy="1222027"/>
          </a:xfrm>
          <a:prstGeom prst="roundRect">
            <a:avLst>
              <a:gd name="adj" fmla="val 10912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185" name="T185"/>
          <p:cNvSpPr txBox="1"/>
          <p:nvPr/>
        </p:nvSpPr>
        <p:spPr>
          <a:xfrm>
            <a:off x="619125" y="5882580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范式转变</a:t>
            </a:r>
          </a:p>
        </p:txBody>
      </p:sp>
      <p:sp>
        <p:nvSpPr>
          <p:cNvPr id="186" name="R186"/>
          <p:cNvSpPr/>
          <p:nvPr/>
        </p:nvSpPr>
        <p:spPr>
          <a:xfrm>
            <a:off x="619125" y="630168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187" name="T187"/>
          <p:cNvSpPr txBox="1"/>
          <p:nvPr/>
        </p:nvSpPr>
        <p:spPr>
          <a:xfrm>
            <a:off x="790575" y="6296917"/>
            <a:ext cx="151001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从"被动就医"到"主动健康"</a:t>
            </a:r>
          </a:p>
        </p:txBody>
      </p:sp>
      <p:sp>
        <p:nvSpPr>
          <p:cNvPr id="188" name="R188"/>
          <p:cNvSpPr/>
          <p:nvPr/>
        </p:nvSpPr>
        <p:spPr>
          <a:xfrm>
            <a:off x="2681585" y="630168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189" name="T189"/>
          <p:cNvSpPr txBox="1"/>
          <p:nvPr/>
        </p:nvSpPr>
        <p:spPr>
          <a:xfrm>
            <a:off x="2853035" y="6296917"/>
            <a:ext cx="151001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从"千人一面"到"千人千面"</a:t>
            </a:r>
          </a:p>
        </p:txBody>
      </p:sp>
      <p:sp>
        <p:nvSpPr>
          <p:cNvPr id="190" name="R190"/>
          <p:cNvSpPr/>
          <p:nvPr/>
        </p:nvSpPr>
        <p:spPr>
          <a:xfrm>
            <a:off x="4744045" y="630168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191" name="T191"/>
          <p:cNvSpPr txBox="1"/>
          <p:nvPr/>
        </p:nvSpPr>
        <p:spPr>
          <a:xfrm>
            <a:off x="4915495" y="6296917"/>
            <a:ext cx="248096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的精准能力注入家庭健康管理每一个环节</a:t>
            </a:r>
          </a:p>
        </p:txBody>
      </p:sp>
      <p:sp>
        <p:nvSpPr>
          <p:cNvPr id="192" name="T192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193" name="T193"/>
          <p:cNvSpPr txBox="1"/>
          <p:nvPr/>
        </p:nvSpPr>
        <p:spPr>
          <a:xfrm>
            <a:off x="1738610" y="257175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项目缘起与创新主张</a:t>
            </a:r>
          </a:p>
        </p:txBody>
      </p:sp>
      <p:sp>
        <p:nvSpPr>
          <p:cNvPr id="194" name="T194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195" name="T195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6" name="R196"/>
          <p:cNvSpPr/>
          <p:nvPr/>
        </p:nvSpPr>
        <p:spPr>
          <a:xfrm>
            <a:off x="381000" y="762000"/>
            <a:ext cx="5619750" cy="2085975"/>
          </a:xfrm>
          <a:prstGeom prst="roundRect">
            <a:avLst>
              <a:gd name="adj" fmla="val 639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97" name="T197"/>
          <p:cNvSpPr txBox="1"/>
          <p:nvPr/>
        </p:nvSpPr>
        <p:spPr>
          <a:xfrm>
            <a:off x="619125" y="1057275"/>
            <a:ext cx="1721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家长端 · 微信小程序</a:t>
            </a:r>
          </a:p>
        </p:txBody>
      </p:sp>
      <p:sp>
        <p:nvSpPr>
          <p:cNvPr id="198" name="R198"/>
          <p:cNvSpPr/>
          <p:nvPr/>
        </p:nvSpPr>
        <p:spPr>
          <a:xfrm>
            <a:off x="619125" y="1476375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199" name="T199"/>
          <p:cNvSpPr txBox="1"/>
          <p:nvPr/>
        </p:nvSpPr>
        <p:spPr>
          <a:xfrm>
            <a:off x="790575" y="1471612"/>
            <a:ext cx="321468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付费决策者：家庭管理、任务下发、测评预约、套餐购买</a:t>
            </a:r>
          </a:p>
        </p:txBody>
      </p:sp>
      <p:sp>
        <p:nvSpPr>
          <p:cNvPr id="200" name="R200"/>
          <p:cNvSpPr/>
          <p:nvPr/>
        </p:nvSpPr>
        <p:spPr>
          <a:xfrm>
            <a:off x="619125" y="1822102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01" name="T201"/>
          <p:cNvSpPr txBox="1"/>
          <p:nvPr/>
        </p:nvSpPr>
        <p:spPr>
          <a:xfrm>
            <a:off x="790575" y="1817340"/>
            <a:ext cx="158085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五维能量看板、AI 健康教练</a:t>
            </a:r>
          </a:p>
        </p:txBody>
      </p:sp>
      <p:sp>
        <p:nvSpPr>
          <p:cNvPr id="202" name="R202"/>
          <p:cNvSpPr/>
          <p:nvPr/>
        </p:nvSpPr>
        <p:spPr>
          <a:xfrm>
            <a:off x="619125" y="1710630"/>
            <a:ext cx="990600" cy="990600"/>
          </a:xfrm>
          <a:prstGeom prst="roundRect">
            <a:avLst>
              <a:gd name="adj" fmla="val 7692"/>
            </a:avLst>
          </a:prstGeom>
          <a:solidFill>
            <a:srgbClr val="000000">
              <a:alpha val="0"/>
            </a:srgbClr>
          </a:solidFill>
          <a:ln w="25400">
            <a:solidFill>
              <a:srgbClr val="ffffff">
                <a:alpha val="7000"/>
              </a:srgbClr>
            </a:solidFill>
          </a:ln>
        </p:spPr>
      </p:sp>
      <p:pic>
        <p:nvPicPr>
          <p:cNvPr id="203" name="Picture 202" descr="imag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9125" y="1710630"/>
            <a:ext cx="990600" cy="990600"/>
          </a:xfrm>
          <a:prstGeom prst="rect">
            <a:avLst/>
          </a:prstGeom>
        </p:spPr>
      </p:pic>
      <p:sp>
        <p:nvSpPr>
          <p:cNvPr id="203" name="R203"/>
          <p:cNvSpPr/>
          <p:nvPr/>
        </p:nvSpPr>
        <p:spPr>
          <a:xfrm>
            <a:off x="6191250" y="762000"/>
            <a:ext cx="5619750" cy="2085975"/>
          </a:xfrm>
          <a:prstGeom prst="roundRect">
            <a:avLst>
              <a:gd name="adj" fmla="val 6392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04" name="T204"/>
          <p:cNvSpPr txBox="1"/>
          <p:nvPr/>
        </p:nvSpPr>
        <p:spPr>
          <a:xfrm>
            <a:off x="6429375" y="1057275"/>
            <a:ext cx="1721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孩子端 · 微信小程序</a:t>
            </a:r>
          </a:p>
        </p:txBody>
      </p:sp>
      <p:sp>
        <p:nvSpPr>
          <p:cNvPr id="205" name="R205"/>
          <p:cNvSpPr/>
          <p:nvPr/>
        </p:nvSpPr>
        <p:spPr>
          <a:xfrm>
            <a:off x="6429375" y="1476375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06" name="T206"/>
          <p:cNvSpPr txBox="1"/>
          <p:nvPr/>
        </p:nvSpPr>
        <p:spPr>
          <a:xfrm>
            <a:off x="6600825" y="1471612"/>
            <a:ext cx="27003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行为执行者：任务执行、小游戏训练、心愿兑换</a:t>
            </a:r>
          </a:p>
        </p:txBody>
      </p:sp>
      <p:sp>
        <p:nvSpPr>
          <p:cNvPr id="207" name="R207"/>
          <p:cNvSpPr/>
          <p:nvPr/>
        </p:nvSpPr>
        <p:spPr>
          <a:xfrm>
            <a:off x="6429375" y="1822102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08" name="T208"/>
          <p:cNvSpPr txBox="1"/>
          <p:nvPr/>
        </p:nvSpPr>
        <p:spPr>
          <a:xfrm>
            <a:off x="6600825" y="1817340"/>
            <a:ext cx="115728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成长报告、健康打卡</a:t>
            </a:r>
          </a:p>
        </p:txBody>
      </p:sp>
      <p:sp>
        <p:nvSpPr>
          <p:cNvPr id="209" name="R209"/>
          <p:cNvSpPr/>
          <p:nvPr/>
        </p:nvSpPr>
        <p:spPr>
          <a:xfrm>
            <a:off x="381000" y="3038475"/>
            <a:ext cx="5619750" cy="2085975"/>
          </a:xfrm>
          <a:prstGeom prst="roundRect">
            <a:avLst>
              <a:gd name="adj" fmla="val 6392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10" name="T210"/>
          <p:cNvSpPr txBox="1"/>
          <p:nvPr/>
        </p:nvSpPr>
        <p:spPr>
          <a:xfrm>
            <a:off x="619125" y="3333750"/>
            <a:ext cx="211321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规划师端 · 小程序+Web</a:t>
            </a:r>
          </a:p>
        </p:txBody>
      </p:sp>
      <p:sp>
        <p:nvSpPr>
          <p:cNvPr id="211" name="R211"/>
          <p:cNvSpPr/>
          <p:nvPr/>
        </p:nvSpPr>
        <p:spPr>
          <a:xfrm>
            <a:off x="619125" y="375285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12" name="T212"/>
          <p:cNvSpPr txBox="1"/>
          <p:nvPr/>
        </p:nvSpPr>
        <p:spPr>
          <a:xfrm>
            <a:off x="790575" y="3748087"/>
            <a:ext cx="306749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成长规划师/营养师/活动方：套餐发布、测评结果录入</a:t>
            </a:r>
          </a:p>
        </p:txBody>
      </p:sp>
      <p:sp>
        <p:nvSpPr>
          <p:cNvPr id="213" name="R213"/>
          <p:cNvSpPr/>
          <p:nvPr/>
        </p:nvSpPr>
        <p:spPr>
          <a:xfrm>
            <a:off x="619125" y="4098577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14" name="T214"/>
          <p:cNvSpPr txBox="1"/>
          <p:nvPr/>
        </p:nvSpPr>
        <p:spPr>
          <a:xfrm>
            <a:off x="790575" y="4093815"/>
            <a:ext cx="16716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批量任务下发、家庭健康管理</a:t>
            </a:r>
          </a:p>
        </p:txBody>
      </p:sp>
      <p:sp>
        <p:nvSpPr>
          <p:cNvPr id="215" name="R215"/>
          <p:cNvSpPr/>
          <p:nvPr/>
        </p:nvSpPr>
        <p:spPr>
          <a:xfrm>
            <a:off x="6191250" y="3038475"/>
            <a:ext cx="5619750" cy="2085975"/>
          </a:xfrm>
          <a:prstGeom prst="roundRect">
            <a:avLst>
              <a:gd name="adj" fmla="val 6392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16" name="T216"/>
          <p:cNvSpPr txBox="1"/>
          <p:nvPr/>
        </p:nvSpPr>
        <p:spPr>
          <a:xfrm>
            <a:off x="6429375" y="3333750"/>
            <a:ext cx="1627584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管理端 · Vue Web</a:t>
            </a:r>
          </a:p>
        </p:txBody>
      </p:sp>
      <p:sp>
        <p:nvSpPr>
          <p:cNvPr id="217" name="R217"/>
          <p:cNvSpPr/>
          <p:nvPr/>
        </p:nvSpPr>
        <p:spPr>
          <a:xfrm>
            <a:off x="6429375" y="375285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18" name="T218"/>
          <p:cNvSpPr txBox="1"/>
          <p:nvPr/>
        </p:nvSpPr>
        <p:spPr>
          <a:xfrm>
            <a:off x="6600825" y="3748087"/>
            <a:ext cx="432018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平台运营+后台服务人员（健康管家/营养师/医生）：审核、配置、数据统计</a:t>
            </a:r>
          </a:p>
        </p:txBody>
      </p:sp>
      <p:sp>
        <p:nvSpPr>
          <p:cNvPr id="219" name="R219"/>
          <p:cNvSpPr/>
          <p:nvPr/>
        </p:nvSpPr>
        <p:spPr>
          <a:xfrm>
            <a:off x="6429375" y="4098577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20" name="T220"/>
          <p:cNvSpPr txBox="1"/>
          <p:nvPr/>
        </p:nvSpPr>
        <p:spPr>
          <a:xfrm>
            <a:off x="6600825" y="4093815"/>
            <a:ext cx="192881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内容与知识库管理、专业服务支持</a:t>
            </a:r>
          </a:p>
        </p:txBody>
      </p:sp>
      <p:sp>
        <p:nvSpPr>
          <p:cNvPr id="221" name="R221"/>
          <p:cNvSpPr/>
          <p:nvPr/>
        </p:nvSpPr>
        <p:spPr>
          <a:xfrm>
            <a:off x="381000" y="5314950"/>
            <a:ext cx="11430000" cy="1162050"/>
          </a:xfrm>
          <a:prstGeom prst="roundRect">
            <a:avLst>
              <a:gd name="adj" fmla="val 11475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222" name="T222"/>
          <p:cNvSpPr txBox="1"/>
          <p:nvPr/>
        </p:nvSpPr>
        <p:spPr>
          <a:xfrm>
            <a:off x="5334000" y="5610225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人机协同服务体系</a:t>
            </a:r>
          </a:p>
        </p:txBody>
      </p:sp>
      <p:sp>
        <p:nvSpPr>
          <p:cNvPr id="223" name="T223"/>
          <p:cNvSpPr txBox="1"/>
          <p:nvPr/>
        </p:nvSpPr>
        <p:spPr>
          <a:xfrm>
            <a:off x="3994844" y="6124575"/>
            <a:ext cx="165943" cy="571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000">
                <a:solidFill>
                  <a:srgbClr val="ff8c42">
                    <a:alpha val="30000"/>
                  </a:srgbClr>
                </a:solidFill>
                <a:latin typeface="Microsoft YaHei"/>
                <a:ea typeface="Microsoft YaHei"/>
              </a:rPr>
              <a:t>"</a:t>
            </a:r>
          </a:p>
        </p:txBody>
      </p:sp>
      <p:sp>
        <p:nvSpPr>
          <p:cNvPr id="224" name="T224"/>
          <p:cNvSpPr txBox="1"/>
          <p:nvPr/>
        </p:nvSpPr>
        <p:spPr>
          <a:xfrm>
            <a:off x="3994844" y="6210300"/>
            <a:ext cx="420231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AI 健康教练 7×24 智能应答 + 健康管家/营养师/医生后台兜底</a:t>
            </a:r>
          </a:p>
        </p:txBody>
      </p:sp>
      <p:sp>
        <p:nvSpPr>
          <p:cNvPr id="225" name="T225"/>
          <p:cNvSpPr txBox="1"/>
          <p:nvPr/>
        </p:nvSpPr>
        <p:spPr>
          <a:xfrm>
            <a:off x="5045571" y="6454080"/>
            <a:ext cx="210070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5f8fc"/>
                </a:solidFill>
                <a:latin typeface="Microsoft YaHei"/>
                <a:ea typeface="Microsoft YaHei"/>
              </a:rPr>
              <a:t>"AI 智能应答 + 人工专业兜底"</a:t>
            </a:r>
          </a:p>
        </p:txBody>
      </p:sp>
      <p:sp>
        <p:nvSpPr>
          <p:cNvPr id="226" name="T226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227" name="T227"/>
          <p:cNvSpPr txBox="1"/>
          <p:nvPr/>
        </p:nvSpPr>
        <p:spPr>
          <a:xfrm>
            <a:off x="1738610" y="257175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产品形态：四端协同</a:t>
            </a:r>
          </a:p>
        </p:txBody>
      </p:sp>
      <p:sp>
        <p:nvSpPr>
          <p:cNvPr id="228" name="T228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229" name="T229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0" name="R230"/>
          <p:cNvSpPr/>
          <p:nvPr/>
        </p:nvSpPr>
        <p:spPr>
          <a:xfrm>
            <a:off x="381000" y="762000"/>
            <a:ext cx="6720780" cy="6251971"/>
          </a:xfrm>
          <a:prstGeom prst="roundRect">
            <a:avLst>
              <a:gd name="adj" fmla="val 2132"/>
            </a:avLst>
          </a:prstGeom>
          <a:gradFill>
            <a:gsLst>
              <a:gs pos="0">
                <a:srgbClr val="5ab0ff"/>
              </a:gs>
              <a:gs pos="100000">
                <a:srgbClr val="2a7bff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231" name="T231"/>
          <p:cNvSpPr txBox="1"/>
          <p:nvPr/>
        </p:nvSpPr>
        <p:spPr>
          <a:xfrm>
            <a:off x="619125" y="1057275"/>
            <a:ext cx="1714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系统规模（已上线）</a:t>
            </a:r>
          </a:p>
        </p:txBody>
      </p:sp>
      <p:sp>
        <p:nvSpPr>
          <p:cNvPr id="232" name="T232"/>
          <p:cNvSpPr txBox="1"/>
          <p:nvPr/>
        </p:nvSpPr>
        <p:spPr>
          <a:xfrm>
            <a:off x="619125" y="1471612"/>
            <a:ext cx="352410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48 个后端控制器、47 个数据库实体、15 大功能模块生产运行</a:t>
            </a:r>
          </a:p>
        </p:txBody>
      </p:sp>
      <p:sp>
        <p:nvSpPr>
          <p:cNvPr id="233" name="R233"/>
          <p:cNvSpPr/>
          <p:nvPr/>
        </p:nvSpPr>
        <p:spPr>
          <a:xfrm>
            <a:off x="619125" y="1822102"/>
            <a:ext cx="3027015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34" name="T234"/>
          <p:cNvSpPr txBox="1"/>
          <p:nvPr/>
        </p:nvSpPr>
        <p:spPr>
          <a:xfrm>
            <a:off x="1850677" y="2050702"/>
            <a:ext cx="56390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48</a:t>
            </a:r>
          </a:p>
        </p:txBody>
      </p:sp>
      <p:sp>
        <p:nvSpPr>
          <p:cNvPr id="235" name="T235"/>
          <p:cNvSpPr txBox="1"/>
          <p:nvPr/>
        </p:nvSpPr>
        <p:spPr>
          <a:xfrm>
            <a:off x="1846808" y="2507902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后端控制器</a:t>
            </a:r>
          </a:p>
        </p:txBody>
      </p:sp>
      <p:sp>
        <p:nvSpPr>
          <p:cNvPr id="236" name="T236"/>
          <p:cNvSpPr txBox="1"/>
          <p:nvPr/>
        </p:nvSpPr>
        <p:spPr>
          <a:xfrm>
            <a:off x="1715095" y="2698402"/>
            <a:ext cx="83492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覆盖 15 大功能模块</a:t>
            </a:r>
          </a:p>
        </p:txBody>
      </p:sp>
      <p:sp>
        <p:nvSpPr>
          <p:cNvPr id="237" name="R237"/>
          <p:cNvSpPr/>
          <p:nvPr/>
        </p:nvSpPr>
        <p:spPr>
          <a:xfrm>
            <a:off x="3836640" y="1822102"/>
            <a:ext cx="3027015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38" name="T238"/>
          <p:cNvSpPr txBox="1"/>
          <p:nvPr/>
        </p:nvSpPr>
        <p:spPr>
          <a:xfrm>
            <a:off x="5068192" y="2050702"/>
            <a:ext cx="56390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47</a:t>
            </a:r>
          </a:p>
        </p:txBody>
      </p:sp>
      <p:sp>
        <p:nvSpPr>
          <p:cNvPr id="239" name="T239"/>
          <p:cNvSpPr txBox="1"/>
          <p:nvPr/>
        </p:nvSpPr>
        <p:spPr>
          <a:xfrm>
            <a:off x="5064323" y="2507902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数据库实体</a:t>
            </a:r>
          </a:p>
        </p:txBody>
      </p:sp>
      <p:sp>
        <p:nvSpPr>
          <p:cNvPr id="240" name="T240"/>
          <p:cNvSpPr txBox="1"/>
          <p:nvPr/>
        </p:nvSpPr>
        <p:spPr>
          <a:xfrm>
            <a:off x="4778573" y="2698402"/>
            <a:ext cx="1143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复杂数据模型支撑五维体系</a:t>
            </a:r>
          </a:p>
        </p:txBody>
      </p:sp>
      <p:sp>
        <p:nvSpPr>
          <p:cNvPr id="241" name="R241"/>
          <p:cNvSpPr/>
          <p:nvPr/>
        </p:nvSpPr>
        <p:spPr>
          <a:xfrm>
            <a:off x="619125" y="3136552"/>
            <a:ext cx="3027015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42" name="T242"/>
          <p:cNvSpPr txBox="1"/>
          <p:nvPr/>
        </p:nvSpPr>
        <p:spPr>
          <a:xfrm>
            <a:off x="1676548" y="3365152"/>
            <a:ext cx="912018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50+</a:t>
            </a:r>
          </a:p>
        </p:txBody>
      </p:sp>
      <p:sp>
        <p:nvSpPr>
          <p:cNvPr id="243" name="T243"/>
          <p:cNvSpPr txBox="1"/>
          <p:nvPr/>
        </p:nvSpPr>
        <p:spPr>
          <a:xfrm>
            <a:off x="1846808" y="3822352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小程序页面</a:t>
            </a:r>
          </a:p>
        </p:txBody>
      </p:sp>
      <p:sp>
        <p:nvSpPr>
          <p:cNvPr id="244" name="T244"/>
          <p:cNvSpPr txBox="1"/>
          <p:nvPr/>
        </p:nvSpPr>
        <p:spPr>
          <a:xfrm>
            <a:off x="1663303" y="4012852"/>
            <a:ext cx="938658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家长/孩子/规划师三端</a:t>
            </a:r>
          </a:p>
        </p:txBody>
      </p:sp>
      <p:sp>
        <p:nvSpPr>
          <p:cNvPr id="245" name="R245"/>
          <p:cNvSpPr/>
          <p:nvPr/>
        </p:nvSpPr>
        <p:spPr>
          <a:xfrm>
            <a:off x="3836640" y="3136552"/>
            <a:ext cx="3027015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46" name="T246"/>
          <p:cNvSpPr txBox="1"/>
          <p:nvPr/>
        </p:nvSpPr>
        <p:spPr>
          <a:xfrm>
            <a:off x="5068192" y="3365152"/>
            <a:ext cx="56390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29</a:t>
            </a:r>
          </a:p>
        </p:txBody>
      </p:sp>
      <p:sp>
        <p:nvSpPr>
          <p:cNvPr id="247" name="T247"/>
          <p:cNvSpPr txBox="1"/>
          <p:nvPr/>
        </p:nvSpPr>
        <p:spPr>
          <a:xfrm>
            <a:off x="5030390" y="3822352"/>
            <a:ext cx="63936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Web 管理页</a:t>
            </a:r>
          </a:p>
        </p:txBody>
      </p:sp>
      <p:sp>
        <p:nvSpPr>
          <p:cNvPr id="248" name="T248"/>
          <p:cNvSpPr txBox="1"/>
          <p:nvPr/>
        </p:nvSpPr>
        <p:spPr>
          <a:xfrm>
            <a:off x="5064323" y="4012852"/>
            <a:ext cx="571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运营与服务端</a:t>
            </a:r>
          </a:p>
        </p:txBody>
      </p:sp>
      <p:sp>
        <p:nvSpPr>
          <p:cNvPr id="249" name="R249"/>
          <p:cNvSpPr/>
          <p:nvPr/>
        </p:nvSpPr>
        <p:spPr>
          <a:xfrm>
            <a:off x="7330380" y="762000"/>
            <a:ext cx="4480619" cy="2259210"/>
          </a:xfrm>
          <a:prstGeom prst="roundRect">
            <a:avLst>
              <a:gd name="adj" fmla="val 590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50" name="T250"/>
          <p:cNvSpPr txBox="1"/>
          <p:nvPr/>
        </p:nvSpPr>
        <p:spPr>
          <a:xfrm>
            <a:off x="7568505" y="1057275"/>
            <a:ext cx="571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技术栈</a:t>
            </a:r>
          </a:p>
        </p:txBody>
      </p:sp>
      <p:sp>
        <p:nvSpPr>
          <p:cNvPr id="251" name="R251"/>
          <p:cNvSpPr/>
          <p:nvPr/>
        </p:nvSpPr>
        <p:spPr>
          <a:xfrm>
            <a:off x="7568505" y="1476375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252" name="T252"/>
          <p:cNvSpPr txBox="1"/>
          <p:nvPr/>
        </p:nvSpPr>
        <p:spPr>
          <a:xfrm>
            <a:off x="7739955" y="1471612"/>
            <a:ext cx="263991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Java 8 + Spring Boot 2.7.18 + MyBatis-Plus</a:t>
            </a:r>
          </a:p>
        </p:txBody>
      </p:sp>
      <p:sp>
        <p:nvSpPr>
          <p:cNvPr id="253" name="R253"/>
          <p:cNvSpPr/>
          <p:nvPr/>
        </p:nvSpPr>
        <p:spPr>
          <a:xfrm>
            <a:off x="7568505" y="1822102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254" name="T254"/>
          <p:cNvSpPr txBox="1"/>
          <p:nvPr/>
        </p:nvSpPr>
        <p:spPr>
          <a:xfrm>
            <a:off x="7739955" y="1817340"/>
            <a:ext cx="205412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Python 智能体服务（AI 健康教练）</a:t>
            </a:r>
          </a:p>
        </p:txBody>
      </p:sp>
      <p:sp>
        <p:nvSpPr>
          <p:cNvPr id="255" name="R255"/>
          <p:cNvSpPr/>
          <p:nvPr/>
        </p:nvSpPr>
        <p:spPr>
          <a:xfrm>
            <a:off x="7568505" y="2167830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256" name="T256"/>
          <p:cNvSpPr txBox="1"/>
          <p:nvPr/>
        </p:nvSpPr>
        <p:spPr>
          <a:xfrm>
            <a:off x="7739955" y="2163067"/>
            <a:ext cx="261327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uni-app Vue 2 小程序 / Vue 2 + Element UI</a:t>
            </a:r>
          </a:p>
        </p:txBody>
      </p:sp>
      <p:sp>
        <p:nvSpPr>
          <p:cNvPr id="257" name="R257"/>
          <p:cNvSpPr/>
          <p:nvPr/>
        </p:nvSpPr>
        <p:spPr>
          <a:xfrm>
            <a:off x="7568505" y="2513558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258" name="T258"/>
          <p:cNvSpPr txBox="1"/>
          <p:nvPr/>
        </p:nvSpPr>
        <p:spPr>
          <a:xfrm>
            <a:off x="7739955" y="2508795"/>
            <a:ext cx="65856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MySQL 8.0</a:t>
            </a:r>
          </a:p>
        </p:txBody>
      </p:sp>
      <p:sp>
        <p:nvSpPr>
          <p:cNvPr id="259" name="R259"/>
          <p:cNvSpPr/>
          <p:nvPr/>
        </p:nvSpPr>
        <p:spPr>
          <a:xfrm>
            <a:off x="7330380" y="3249810"/>
            <a:ext cx="4480619" cy="3764160"/>
          </a:xfrm>
          <a:prstGeom prst="roundRect">
            <a:avLst>
              <a:gd name="adj" fmla="val 3542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60" name="T260"/>
          <p:cNvSpPr txBox="1"/>
          <p:nvPr/>
        </p:nvSpPr>
        <p:spPr>
          <a:xfrm>
            <a:off x="7568505" y="3545085"/>
            <a:ext cx="1407021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AI 服务（自研）</a:t>
            </a:r>
          </a:p>
        </p:txBody>
      </p:sp>
      <p:sp>
        <p:nvSpPr>
          <p:cNvPr id="261" name="T261"/>
          <p:cNvSpPr txBox="1"/>
          <p:nvPr/>
        </p:nvSpPr>
        <p:spPr>
          <a:xfrm>
            <a:off x="7568505" y="3959423"/>
            <a:ext cx="398621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智能体服务体系：健康咨询、营养建议、报告解读、任务生成、内容推</a:t>
            </a:r>
          </a:p>
        </p:txBody>
      </p:sp>
      <p:sp>
        <p:nvSpPr>
          <p:cNvPr id="262" name="T262"/>
          <p:cNvSpPr txBox="1"/>
          <p:nvPr/>
        </p:nvSpPr>
        <p:spPr>
          <a:xfrm>
            <a:off x="7568505" y="4190851"/>
            <a:ext cx="12858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荐</a:t>
            </a:r>
          </a:p>
        </p:txBody>
      </p:sp>
      <p:sp>
        <p:nvSpPr>
          <p:cNvPr id="263" name="T263"/>
          <p:cNvSpPr txBox="1"/>
          <p:nvPr/>
        </p:nvSpPr>
        <p:spPr>
          <a:xfrm>
            <a:off x="7568505" y="4536578"/>
            <a:ext cx="394781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家庭知识库问答（RAG）：向量知识库 + 菌属/指标/食物/营养素知识</a:t>
            </a:r>
          </a:p>
        </p:txBody>
      </p:sp>
      <p:sp>
        <p:nvSpPr>
          <p:cNvPr id="264" name="T264"/>
          <p:cNvSpPr txBox="1"/>
          <p:nvPr/>
        </p:nvSpPr>
        <p:spPr>
          <a:xfrm>
            <a:off x="7568505" y="4768006"/>
            <a:ext cx="12858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库</a:t>
            </a:r>
          </a:p>
        </p:txBody>
      </p:sp>
      <p:sp>
        <p:nvSpPr>
          <p:cNvPr id="265" name="R265"/>
          <p:cNvSpPr/>
          <p:nvPr/>
        </p:nvSpPr>
        <p:spPr>
          <a:xfrm>
            <a:off x="7568505" y="5194696"/>
            <a:ext cx="4023419" cy="1543050"/>
          </a:xfrm>
          <a:prstGeom prst="roundRect">
            <a:avLst>
              <a:gd name="adj" fmla="val 4938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266" name="Picture 265" descr="image.png"/>
          <p:cNvPicPr>
            <a:picLocks noChangeAspect="1"/>
          </p:cNvPicPr>
          <p:nvPr/>
        </p:nvPicPr>
        <p:blipFill>
          <a:blip r:embed="rId2"/>
          <a:srcRect t="30824" b="30824"/>
          <a:stretch>
            <a:fillRect/>
          </a:stretch>
        </p:blipFill>
        <p:spPr>
          <a:xfrm>
            <a:off x="7568505" y="5194696"/>
            <a:ext cx="4023419" cy="4023419"/>
          </a:xfrm>
          <a:prstGeom prst="rect">
            <a:avLst/>
          </a:prstGeom>
        </p:spPr>
      </p:pic>
      <p:sp>
        <p:nvSpPr>
          <p:cNvPr id="266" name="T266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5ab0ff">
                    <a:alpha val="80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267" name="T267"/>
          <p:cNvSpPr txBox="1"/>
          <p:nvPr/>
        </p:nvSpPr>
        <p:spPr>
          <a:xfrm>
            <a:off x="1738610" y="257175"/>
            <a:ext cx="2150417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系统规模与 AI 服务</a:t>
            </a:r>
          </a:p>
        </p:txBody>
      </p:sp>
      <p:sp>
        <p:nvSpPr>
          <p:cNvPr id="268" name="T268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269" name="T269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0" name="R270"/>
          <p:cNvSpPr/>
          <p:nvPr/>
        </p:nvSpPr>
        <p:spPr>
          <a:xfrm>
            <a:off x="381000" y="762000"/>
            <a:ext cx="11430000" cy="2422177"/>
          </a:xfrm>
          <a:prstGeom prst="roundRect">
            <a:avLst>
              <a:gd name="adj" fmla="val 5505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271" name="T271"/>
          <p:cNvSpPr txBox="1"/>
          <p:nvPr/>
        </p:nvSpPr>
        <p:spPr>
          <a:xfrm>
            <a:off x="619125" y="105727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公司实力</a:t>
            </a:r>
          </a:p>
        </p:txBody>
      </p:sp>
      <p:sp>
        <p:nvSpPr>
          <p:cNvPr id="272" name="T272"/>
          <p:cNvSpPr txBox="1"/>
          <p:nvPr/>
        </p:nvSpPr>
        <p:spPr>
          <a:xfrm>
            <a:off x="619125" y="1471612"/>
            <a:ext cx="603557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北京安盈创卓科技有限公司（2013 年成立，中关村软件核心区）国家级高新技术企业、中石化 A 级供应商</a:t>
            </a:r>
          </a:p>
        </p:txBody>
      </p:sp>
      <p:sp>
        <p:nvSpPr>
          <p:cNvPr id="273" name="R273"/>
          <p:cNvSpPr/>
          <p:nvPr/>
        </p:nvSpPr>
        <p:spPr>
          <a:xfrm>
            <a:off x="619125" y="1822102"/>
            <a:ext cx="3524250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74" name="T274"/>
          <p:cNvSpPr txBox="1"/>
          <p:nvPr/>
        </p:nvSpPr>
        <p:spPr>
          <a:xfrm>
            <a:off x="1784300" y="2050702"/>
            <a:ext cx="119389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500+</a:t>
            </a:r>
          </a:p>
        </p:txBody>
      </p:sp>
      <p:sp>
        <p:nvSpPr>
          <p:cNvPr id="275" name="T275"/>
          <p:cNvSpPr txBox="1"/>
          <p:nvPr/>
        </p:nvSpPr>
        <p:spPr>
          <a:xfrm>
            <a:off x="1728638" y="2507902"/>
            <a:ext cx="130507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央企/政府/金融/军工客户</a:t>
            </a:r>
          </a:p>
        </p:txBody>
      </p:sp>
      <p:sp>
        <p:nvSpPr>
          <p:cNvPr id="276" name="T276"/>
          <p:cNvSpPr txBox="1"/>
          <p:nvPr/>
        </p:nvSpPr>
        <p:spPr>
          <a:xfrm>
            <a:off x="1666875" y="2698402"/>
            <a:ext cx="14287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中国石化、国家电网、中航工业等</a:t>
            </a:r>
          </a:p>
        </p:txBody>
      </p:sp>
      <p:sp>
        <p:nvSpPr>
          <p:cNvPr id="277" name="R277"/>
          <p:cNvSpPr/>
          <p:nvPr/>
        </p:nvSpPr>
        <p:spPr>
          <a:xfrm>
            <a:off x="4333875" y="1822102"/>
            <a:ext cx="3524250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78" name="T278"/>
          <p:cNvSpPr txBox="1"/>
          <p:nvPr/>
        </p:nvSpPr>
        <p:spPr>
          <a:xfrm>
            <a:off x="5639990" y="2050702"/>
            <a:ext cx="912018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60+</a:t>
            </a:r>
          </a:p>
        </p:txBody>
      </p:sp>
      <p:sp>
        <p:nvSpPr>
          <p:cNvPr id="279" name="T279"/>
          <p:cNvSpPr txBox="1"/>
          <p:nvPr/>
        </p:nvSpPr>
        <p:spPr>
          <a:xfrm>
            <a:off x="5810250" y="2507902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软件著作权</a:t>
            </a:r>
          </a:p>
        </p:txBody>
      </p:sp>
      <p:sp>
        <p:nvSpPr>
          <p:cNvPr id="280" name="T280"/>
          <p:cNvSpPr txBox="1"/>
          <p:nvPr/>
        </p:nvSpPr>
        <p:spPr>
          <a:xfrm>
            <a:off x="5461248" y="2698402"/>
            <a:ext cx="126950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ISO9001 认证，自主知识产权</a:t>
            </a:r>
          </a:p>
        </p:txBody>
      </p:sp>
      <p:sp>
        <p:nvSpPr>
          <p:cNvPr id="281" name="R281"/>
          <p:cNvSpPr/>
          <p:nvPr/>
        </p:nvSpPr>
        <p:spPr>
          <a:xfrm>
            <a:off x="8048625" y="1822102"/>
            <a:ext cx="3524250" cy="1123950"/>
          </a:xfrm>
          <a:prstGeom prst="roundRect">
            <a:avLst>
              <a:gd name="adj" fmla="val 847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282" name="T282"/>
          <p:cNvSpPr txBox="1"/>
          <p:nvPr/>
        </p:nvSpPr>
        <p:spPr>
          <a:xfrm>
            <a:off x="9232106" y="2050702"/>
            <a:ext cx="1157287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ffff"/>
                </a:solidFill>
                <a:latin typeface="Inter"/>
                <a:ea typeface="Inter"/>
              </a:rPr>
              <a:t>10 年</a:t>
            </a:r>
          </a:p>
        </p:txBody>
      </p:sp>
      <p:sp>
        <p:nvSpPr>
          <p:cNvPr id="283" name="T283"/>
          <p:cNvSpPr txBox="1"/>
          <p:nvPr/>
        </p:nvSpPr>
        <p:spPr>
          <a:xfrm>
            <a:off x="9236719" y="2507902"/>
            <a:ext cx="1147911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自研"图腾"云原生平台</a:t>
            </a:r>
          </a:p>
        </p:txBody>
      </p:sp>
      <p:sp>
        <p:nvSpPr>
          <p:cNvPr id="284" name="T284"/>
          <p:cNvSpPr txBox="1"/>
          <p:nvPr/>
        </p:nvSpPr>
        <p:spPr>
          <a:xfrm>
            <a:off x="9211567" y="2698402"/>
            <a:ext cx="1198364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DDD 模型，业务与技术分离</a:t>
            </a:r>
          </a:p>
        </p:txBody>
      </p:sp>
      <p:sp>
        <p:nvSpPr>
          <p:cNvPr id="285" name="R285"/>
          <p:cNvSpPr/>
          <p:nvPr/>
        </p:nvSpPr>
        <p:spPr>
          <a:xfrm>
            <a:off x="381000" y="3412777"/>
            <a:ext cx="5600700" cy="3064222"/>
          </a:xfrm>
          <a:prstGeom prst="roundRect">
            <a:avLst>
              <a:gd name="adj" fmla="val 4351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86" name="T286"/>
          <p:cNvSpPr txBox="1"/>
          <p:nvPr/>
        </p:nvSpPr>
        <p:spPr>
          <a:xfrm>
            <a:off x="619125" y="3708052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业务覆盖</a:t>
            </a:r>
          </a:p>
        </p:txBody>
      </p:sp>
      <p:sp>
        <p:nvSpPr>
          <p:cNvPr id="287" name="R287"/>
          <p:cNvSpPr/>
          <p:nvPr/>
        </p:nvSpPr>
        <p:spPr>
          <a:xfrm>
            <a:off x="619125" y="4127152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88" name="T288"/>
          <p:cNvSpPr txBox="1"/>
          <p:nvPr/>
        </p:nvSpPr>
        <p:spPr>
          <a:xfrm>
            <a:off x="790575" y="4122390"/>
            <a:ext cx="205740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政府：云南省办公厅、交通运输部等</a:t>
            </a:r>
          </a:p>
        </p:txBody>
      </p:sp>
      <p:sp>
        <p:nvSpPr>
          <p:cNvPr id="289" name="R289"/>
          <p:cNvSpPr/>
          <p:nvPr/>
        </p:nvSpPr>
        <p:spPr>
          <a:xfrm>
            <a:off x="619125" y="447288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90" name="T290"/>
          <p:cNvSpPr txBox="1"/>
          <p:nvPr/>
        </p:nvSpPr>
        <p:spPr>
          <a:xfrm>
            <a:off x="790575" y="4468117"/>
            <a:ext cx="16716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石化：中国石化、长城电商等</a:t>
            </a:r>
          </a:p>
        </p:txBody>
      </p:sp>
      <p:sp>
        <p:nvSpPr>
          <p:cNvPr id="291" name="R291"/>
          <p:cNvSpPr/>
          <p:nvPr/>
        </p:nvSpPr>
        <p:spPr>
          <a:xfrm>
            <a:off x="619125" y="4818608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92" name="T292"/>
          <p:cNvSpPr txBox="1"/>
          <p:nvPr/>
        </p:nvSpPr>
        <p:spPr>
          <a:xfrm>
            <a:off x="790575" y="4813845"/>
            <a:ext cx="25415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电力：国网北京信通、北京电力及 60 余分支</a:t>
            </a:r>
          </a:p>
        </p:txBody>
      </p:sp>
      <p:sp>
        <p:nvSpPr>
          <p:cNvPr id="293" name="R293"/>
          <p:cNvSpPr/>
          <p:nvPr/>
        </p:nvSpPr>
        <p:spPr>
          <a:xfrm>
            <a:off x="619125" y="5164335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294" name="T294"/>
          <p:cNvSpPr txBox="1"/>
          <p:nvPr/>
        </p:nvSpPr>
        <p:spPr>
          <a:xfrm>
            <a:off x="790575" y="5159573"/>
            <a:ext cx="275540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军工/金融：中航工业、航天科工、银保监云南局</a:t>
            </a:r>
          </a:p>
        </p:txBody>
      </p:sp>
      <p:sp>
        <p:nvSpPr>
          <p:cNvPr id="295" name="R295"/>
          <p:cNvSpPr/>
          <p:nvPr/>
        </p:nvSpPr>
        <p:spPr>
          <a:xfrm>
            <a:off x="6210300" y="3412777"/>
            <a:ext cx="5600700" cy="3064222"/>
          </a:xfrm>
          <a:prstGeom prst="roundRect">
            <a:avLst>
              <a:gd name="adj" fmla="val 4351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96" name="T296"/>
          <p:cNvSpPr txBox="1"/>
          <p:nvPr/>
        </p:nvSpPr>
        <p:spPr>
          <a:xfrm>
            <a:off x="6448425" y="3708052"/>
            <a:ext cx="112677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9 人核心团队</a:t>
            </a:r>
          </a:p>
        </p:txBody>
      </p:sp>
      <p:sp>
        <p:nvSpPr>
          <p:cNvPr id="297" name="T297"/>
          <p:cNvSpPr txBox="1"/>
          <p:nvPr/>
        </p:nvSpPr>
        <p:spPr>
          <a:xfrm>
            <a:off x="6448425" y="4122390"/>
            <a:ext cx="195307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工程骨干 + 心理学/医疗/教育专家</a:t>
            </a:r>
          </a:p>
        </p:txBody>
      </p:sp>
      <p:sp>
        <p:nvSpPr>
          <p:cNvPr id="298" name="R298"/>
          <p:cNvSpPr/>
          <p:nvPr/>
        </p:nvSpPr>
        <p:spPr>
          <a:xfrm>
            <a:off x="6448425" y="44347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299" name="T299"/>
          <p:cNvSpPr txBox="1"/>
          <p:nvPr/>
        </p:nvSpPr>
        <p:spPr>
          <a:xfrm>
            <a:off x="7092850" y="45586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廖晓光</a:t>
            </a:r>
          </a:p>
        </p:txBody>
      </p:sp>
      <p:sp>
        <p:nvSpPr>
          <p:cNvPr id="300" name="T300"/>
          <p:cNvSpPr txBox="1"/>
          <p:nvPr/>
        </p:nvSpPr>
        <p:spPr>
          <a:xfrm>
            <a:off x="7026175" y="4749105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项目负责人</a:t>
            </a:r>
          </a:p>
        </p:txBody>
      </p:sp>
      <p:sp>
        <p:nvSpPr>
          <p:cNvPr id="301" name="R301"/>
          <p:cNvSpPr/>
          <p:nvPr/>
        </p:nvSpPr>
        <p:spPr>
          <a:xfrm>
            <a:off x="8194625" y="44347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02" name="T302"/>
          <p:cNvSpPr txBox="1"/>
          <p:nvPr/>
        </p:nvSpPr>
        <p:spPr>
          <a:xfrm>
            <a:off x="8839051" y="45586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魏高峡</a:t>
            </a:r>
          </a:p>
        </p:txBody>
      </p:sp>
      <p:sp>
        <p:nvSpPr>
          <p:cNvPr id="303" name="T303"/>
          <p:cNvSpPr txBox="1"/>
          <p:nvPr/>
        </p:nvSpPr>
        <p:spPr>
          <a:xfrm>
            <a:off x="8772376" y="4749105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学术带头人</a:t>
            </a:r>
          </a:p>
        </p:txBody>
      </p:sp>
      <p:sp>
        <p:nvSpPr>
          <p:cNvPr id="304" name="R304"/>
          <p:cNvSpPr/>
          <p:nvPr/>
        </p:nvSpPr>
        <p:spPr>
          <a:xfrm>
            <a:off x="9940825" y="44347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05" name="T305"/>
          <p:cNvSpPr txBox="1"/>
          <p:nvPr/>
        </p:nvSpPr>
        <p:spPr>
          <a:xfrm>
            <a:off x="10585251" y="45586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施建农</a:t>
            </a:r>
          </a:p>
        </p:txBody>
      </p:sp>
      <p:sp>
        <p:nvSpPr>
          <p:cNvPr id="306" name="T306"/>
          <p:cNvSpPr txBox="1"/>
          <p:nvPr/>
        </p:nvSpPr>
        <p:spPr>
          <a:xfrm>
            <a:off x="10518576" y="4749105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学术带头人</a:t>
            </a:r>
          </a:p>
        </p:txBody>
      </p:sp>
      <p:sp>
        <p:nvSpPr>
          <p:cNvPr id="307" name="R307"/>
          <p:cNvSpPr/>
          <p:nvPr/>
        </p:nvSpPr>
        <p:spPr>
          <a:xfrm>
            <a:off x="6448425" y="50443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08" name="T308"/>
          <p:cNvSpPr txBox="1"/>
          <p:nvPr/>
        </p:nvSpPr>
        <p:spPr>
          <a:xfrm>
            <a:off x="7092850" y="51682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张挽时</a:t>
            </a:r>
          </a:p>
        </p:txBody>
      </p:sp>
      <p:sp>
        <p:nvSpPr>
          <p:cNvPr id="309" name="T309"/>
          <p:cNvSpPr txBox="1"/>
          <p:nvPr/>
        </p:nvSpPr>
        <p:spPr>
          <a:xfrm>
            <a:off x="7026175" y="5358705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学术带头人</a:t>
            </a:r>
          </a:p>
        </p:txBody>
      </p:sp>
      <p:sp>
        <p:nvSpPr>
          <p:cNvPr id="310" name="R310"/>
          <p:cNvSpPr/>
          <p:nvPr/>
        </p:nvSpPr>
        <p:spPr>
          <a:xfrm>
            <a:off x="8194625" y="50443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11" name="T311"/>
          <p:cNvSpPr txBox="1"/>
          <p:nvPr/>
        </p:nvSpPr>
        <p:spPr>
          <a:xfrm>
            <a:off x="8839051" y="51682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林小朋</a:t>
            </a:r>
          </a:p>
        </p:txBody>
      </p:sp>
      <p:sp>
        <p:nvSpPr>
          <p:cNvPr id="312" name="T312"/>
          <p:cNvSpPr txBox="1"/>
          <p:nvPr/>
        </p:nvSpPr>
        <p:spPr>
          <a:xfrm>
            <a:off x="8820001" y="5358705"/>
            <a:ext cx="381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技术专家</a:t>
            </a:r>
          </a:p>
        </p:txBody>
      </p:sp>
      <p:sp>
        <p:nvSpPr>
          <p:cNvPr id="313" name="R313"/>
          <p:cNvSpPr/>
          <p:nvPr/>
        </p:nvSpPr>
        <p:spPr>
          <a:xfrm>
            <a:off x="9940825" y="50443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14" name="T314"/>
          <p:cNvSpPr txBox="1"/>
          <p:nvPr/>
        </p:nvSpPr>
        <p:spPr>
          <a:xfrm>
            <a:off x="10585251" y="51682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韩庆宇</a:t>
            </a:r>
          </a:p>
        </p:txBody>
      </p:sp>
      <p:sp>
        <p:nvSpPr>
          <p:cNvPr id="315" name="T315"/>
          <p:cNvSpPr txBox="1"/>
          <p:nvPr/>
        </p:nvSpPr>
        <p:spPr>
          <a:xfrm>
            <a:off x="10566201" y="5358705"/>
            <a:ext cx="381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销售专家</a:t>
            </a:r>
          </a:p>
        </p:txBody>
      </p:sp>
      <p:sp>
        <p:nvSpPr>
          <p:cNvPr id="316" name="R316"/>
          <p:cNvSpPr/>
          <p:nvPr/>
        </p:nvSpPr>
        <p:spPr>
          <a:xfrm>
            <a:off x="6448425" y="56539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17" name="T317"/>
          <p:cNvSpPr txBox="1"/>
          <p:nvPr/>
        </p:nvSpPr>
        <p:spPr>
          <a:xfrm>
            <a:off x="7092850" y="57778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曹丽君</a:t>
            </a:r>
          </a:p>
        </p:txBody>
      </p:sp>
      <p:sp>
        <p:nvSpPr>
          <p:cNvPr id="318" name="T318"/>
          <p:cNvSpPr txBox="1"/>
          <p:nvPr/>
        </p:nvSpPr>
        <p:spPr>
          <a:xfrm>
            <a:off x="7026175" y="5968305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心理学专家</a:t>
            </a:r>
          </a:p>
        </p:txBody>
      </p:sp>
      <p:sp>
        <p:nvSpPr>
          <p:cNvPr id="319" name="R319"/>
          <p:cNvSpPr/>
          <p:nvPr/>
        </p:nvSpPr>
        <p:spPr>
          <a:xfrm>
            <a:off x="8194625" y="56539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20" name="T320"/>
          <p:cNvSpPr txBox="1"/>
          <p:nvPr/>
        </p:nvSpPr>
        <p:spPr>
          <a:xfrm>
            <a:off x="8839051" y="57778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闫德波</a:t>
            </a:r>
          </a:p>
        </p:txBody>
      </p:sp>
      <p:sp>
        <p:nvSpPr>
          <p:cNvPr id="321" name="T321"/>
          <p:cNvSpPr txBox="1"/>
          <p:nvPr/>
        </p:nvSpPr>
        <p:spPr>
          <a:xfrm>
            <a:off x="8820001" y="5968305"/>
            <a:ext cx="381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医疗专家</a:t>
            </a:r>
          </a:p>
        </p:txBody>
      </p:sp>
      <p:sp>
        <p:nvSpPr>
          <p:cNvPr id="322" name="R322"/>
          <p:cNvSpPr/>
          <p:nvPr/>
        </p:nvSpPr>
        <p:spPr>
          <a:xfrm>
            <a:off x="9940825" y="5653980"/>
            <a:ext cx="163190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23" name="T323"/>
          <p:cNvSpPr txBox="1"/>
          <p:nvPr/>
        </p:nvSpPr>
        <p:spPr>
          <a:xfrm>
            <a:off x="10585251" y="577780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王卫东</a:t>
            </a:r>
          </a:p>
        </p:txBody>
      </p:sp>
      <p:sp>
        <p:nvSpPr>
          <p:cNvPr id="324" name="T324"/>
          <p:cNvSpPr txBox="1"/>
          <p:nvPr/>
        </p:nvSpPr>
        <p:spPr>
          <a:xfrm>
            <a:off x="10566201" y="5968305"/>
            <a:ext cx="381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教育专家</a:t>
            </a:r>
          </a:p>
        </p:txBody>
      </p:sp>
      <p:sp>
        <p:nvSpPr>
          <p:cNvPr id="325" name="T325"/>
          <p:cNvSpPr txBox="1"/>
          <p:nvPr/>
        </p:nvSpPr>
        <p:spPr>
          <a:xfrm>
            <a:off x="6448425" y="6473130"/>
            <a:ext cx="187969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f8c42"/>
                </a:solidFill>
                <a:latin typeface="Inter"/>
                <a:ea typeface="Inter"/>
              </a:rPr>
              <a:t>9</a:t>
            </a:r>
          </a:p>
        </p:txBody>
      </p:sp>
      <p:sp>
        <p:nvSpPr>
          <p:cNvPr id="326" name="T326"/>
          <p:cNvSpPr txBox="1"/>
          <p:nvPr/>
        </p:nvSpPr>
        <p:spPr>
          <a:xfrm>
            <a:off x="6712594" y="6616005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核心团队成员</a:t>
            </a:r>
          </a:p>
        </p:txBody>
      </p:sp>
      <p:sp>
        <p:nvSpPr>
          <p:cNvPr id="327" name="T327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328" name="T328"/>
          <p:cNvSpPr txBox="1"/>
          <p:nvPr/>
        </p:nvSpPr>
        <p:spPr>
          <a:xfrm>
            <a:off x="1738610" y="257175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公司实力与核心团队</a:t>
            </a:r>
          </a:p>
        </p:txBody>
      </p:sp>
      <p:sp>
        <p:nvSpPr>
          <p:cNvPr id="329" name="T329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01 — 项目概述</a:t>
            </a:r>
          </a:p>
        </p:txBody>
      </p:sp>
      <p:sp>
        <p:nvSpPr>
          <p:cNvPr id="330" name="T330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1" name="R331"/>
          <p:cNvSpPr/>
          <p:nvPr/>
        </p:nvSpPr>
        <p:spPr>
          <a:xfrm>
            <a:off x="4876800" y="0"/>
            <a:ext cx="73152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pic>
        <p:nvPicPr>
          <p:cNvPr id="332" name="Picture 331" descr="image.png"/>
          <p:cNvPicPr>
            <a:picLocks noChangeAspect="1"/>
          </p:cNvPicPr>
          <p:nvPr/>
        </p:nvPicPr>
        <p:blipFill>
          <a:blip r:embed="rId2">
            <a:alphaModFix amt="70000"/>
          </a:blip>
          <a:srcRect t="3125" b="3125"/>
          <a:stretch>
            <a:fillRect/>
          </a:stretch>
        </p:blipFill>
        <p:spPr>
          <a:xfrm>
            <a:off x="4876800" y="0"/>
            <a:ext cx="7315200" cy="7315200"/>
          </a:xfrm>
          <a:prstGeom prst="rect">
            <a:avLst/>
          </a:prstGeom>
        </p:spPr>
      </p:pic>
      <p:sp>
        <p:nvSpPr>
          <p:cNvPr id="332" name="T332"/>
          <p:cNvSpPr txBox="1"/>
          <p:nvPr/>
        </p:nvSpPr>
        <p:spPr>
          <a:xfrm>
            <a:off x="381000" y="1795611"/>
            <a:ext cx="1274861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5ab0ff"/>
                </a:solidFill>
                <a:latin typeface="Inter"/>
                <a:ea typeface="Inter"/>
              </a:rPr>
              <a:t>PART 02</a:t>
            </a:r>
          </a:p>
        </p:txBody>
      </p:sp>
      <p:sp>
        <p:nvSpPr>
          <p:cNvPr id="333" name="T333"/>
          <p:cNvSpPr txBox="1"/>
          <p:nvPr/>
        </p:nvSpPr>
        <p:spPr>
          <a:xfrm>
            <a:off x="381000" y="2247007"/>
            <a:ext cx="2389733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5f8fc"/>
                </a:solidFill>
                <a:latin typeface="Inter"/>
                <a:ea typeface="Inter"/>
              </a:rPr>
              <a:t>背景政策</a:t>
            </a:r>
          </a:p>
        </p:txBody>
      </p:sp>
      <p:sp>
        <p:nvSpPr>
          <p:cNvPr id="334" name="R334"/>
          <p:cNvSpPr/>
          <p:nvPr/>
        </p:nvSpPr>
        <p:spPr>
          <a:xfrm>
            <a:off x="381000" y="3098452"/>
            <a:ext cx="5715000" cy="2001887"/>
          </a:xfrm>
          <a:prstGeom prst="roundRect">
            <a:avLst>
              <a:gd name="adj" fmla="val 6661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35" name="R335"/>
          <p:cNvSpPr/>
          <p:nvPr/>
        </p:nvSpPr>
        <p:spPr>
          <a:xfrm>
            <a:off x="695325" y="3446115"/>
            <a:ext cx="38100" cy="22860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336" name="T336"/>
          <p:cNvSpPr txBox="1"/>
          <p:nvPr/>
        </p:nvSpPr>
        <p:spPr>
          <a:xfrm>
            <a:off x="847725" y="3479452"/>
            <a:ext cx="3216473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国家战略 · 时代需求 · 技术就绪</a:t>
            </a:r>
          </a:p>
        </p:txBody>
      </p:sp>
      <p:sp>
        <p:nvSpPr>
          <p:cNvPr id="337" name="T337"/>
          <p:cNvSpPr txBox="1"/>
          <p:nvPr/>
        </p:nvSpPr>
        <p:spPr>
          <a:xfrm>
            <a:off x="695325" y="3955702"/>
            <a:ext cx="4856112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政策端"鼓励 AI 赋能健康/心理服务"、需求端"问题高发且供给短</a:t>
            </a:r>
          </a:p>
        </p:txBody>
      </p:sp>
      <p:sp>
        <p:nvSpPr>
          <p:cNvPr id="338" name="T338"/>
          <p:cNvSpPr txBox="1"/>
          <p:nvPr/>
        </p:nvSpPr>
        <p:spPr>
          <a:xfrm>
            <a:off x="695325" y="4264223"/>
            <a:ext cx="4981723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缺"、技术端"大模型智能体已就绪"——三者交汇，正是 AI 精准干</a:t>
            </a:r>
          </a:p>
        </p:txBody>
      </p:sp>
      <p:sp>
        <p:nvSpPr>
          <p:cNvPr id="339" name="T339"/>
          <p:cNvSpPr txBox="1"/>
          <p:nvPr/>
        </p:nvSpPr>
        <p:spPr>
          <a:xfrm>
            <a:off x="695325" y="4572744"/>
            <a:ext cx="257175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预、主动健康类项目的最佳窗口期</a:t>
            </a:r>
          </a:p>
        </p:txBody>
      </p:sp>
      <p:sp>
        <p:nvSpPr>
          <p:cNvPr id="340" name="T340"/>
          <p:cNvSpPr txBox="1"/>
          <p:nvPr/>
        </p:nvSpPr>
        <p:spPr>
          <a:xfrm>
            <a:off x="381000" y="65055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02 — 背景政策</a:t>
            </a:r>
          </a:p>
        </p:txBody>
      </p:sp>
      <p:sp>
        <p:nvSpPr>
          <p:cNvPr id="341" name="T341"/>
          <p:cNvSpPr txBox="1"/>
          <p:nvPr/>
        </p:nvSpPr>
        <p:spPr>
          <a:xfrm>
            <a:off x="11490424" y="65055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2" name="R342"/>
          <p:cNvSpPr/>
          <p:nvPr/>
        </p:nvSpPr>
        <p:spPr>
          <a:xfrm>
            <a:off x="381000" y="762000"/>
            <a:ext cx="6720780" cy="5715000"/>
          </a:xfrm>
          <a:prstGeom prst="roundRect">
            <a:avLst>
              <a:gd name="adj" fmla="val 2333"/>
            </a:avLst>
          </a:prstGeom>
          <a:gradFill>
            <a:gsLst>
              <a:gs pos="0">
                <a:srgbClr val="5ab0ff"/>
              </a:gs>
              <a:gs pos="100000">
                <a:srgbClr val="2a7bff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343" name="T343"/>
          <p:cNvSpPr txBox="1"/>
          <p:nvPr/>
        </p:nvSpPr>
        <p:spPr>
          <a:xfrm>
            <a:off x="619125" y="1057275"/>
            <a:ext cx="2504479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政策脉络：从健康中国到 AI+</a:t>
            </a:r>
          </a:p>
        </p:txBody>
      </p:sp>
      <p:sp>
        <p:nvSpPr>
          <p:cNvPr id="344" name="R344"/>
          <p:cNvSpPr/>
          <p:nvPr/>
        </p:nvSpPr>
        <p:spPr>
          <a:xfrm>
            <a:off x="619125" y="1971675"/>
            <a:ext cx="19050" cy="2843807"/>
          </a:xfrm>
          <a:prstGeom prst="rect">
            <a:avLst/>
          </a:prstGeom>
          <a:solidFill>
            <a:srgbClr val="ffffff">
              <a:alpha val="20000"/>
            </a:srgbClr>
          </a:solidFill>
        </p:spPr>
      </p:sp>
      <p:sp>
        <p:nvSpPr>
          <p:cNvPr id="345" name="R345"/>
          <p:cNvSpPr/>
          <p:nvPr/>
        </p:nvSpPr>
        <p:spPr>
          <a:xfrm>
            <a:off x="790575" y="1457325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</p:sp>
      <p:sp>
        <p:nvSpPr>
          <p:cNvPr id="346" name="T346"/>
          <p:cNvSpPr txBox="1"/>
          <p:nvPr/>
        </p:nvSpPr>
        <p:spPr>
          <a:xfrm>
            <a:off x="923925" y="1447800"/>
            <a:ext cx="3759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2016</a:t>
            </a:r>
          </a:p>
        </p:txBody>
      </p:sp>
      <p:sp>
        <p:nvSpPr>
          <p:cNvPr id="347" name="T347"/>
          <p:cNvSpPr txBox="1"/>
          <p:nvPr/>
        </p:nvSpPr>
        <p:spPr>
          <a:xfrm>
            <a:off x="923925" y="1690687"/>
            <a:ext cx="436795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《健康中国2030规划纲要》："健康优先、预防为主" —— 主动健康最高纲领</a:t>
            </a:r>
          </a:p>
        </p:txBody>
      </p:sp>
      <p:sp>
        <p:nvSpPr>
          <p:cNvPr id="348" name="R348"/>
          <p:cNvSpPr/>
          <p:nvPr/>
        </p:nvSpPr>
        <p:spPr>
          <a:xfrm>
            <a:off x="790575" y="2129730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</p:sp>
      <p:sp>
        <p:nvSpPr>
          <p:cNvPr id="349" name="T349"/>
          <p:cNvSpPr txBox="1"/>
          <p:nvPr/>
        </p:nvSpPr>
        <p:spPr>
          <a:xfrm>
            <a:off x="923925" y="2120205"/>
            <a:ext cx="3759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2019</a:t>
            </a:r>
          </a:p>
        </p:txBody>
      </p:sp>
      <p:sp>
        <p:nvSpPr>
          <p:cNvPr id="350" name="T350"/>
          <p:cNvSpPr txBox="1"/>
          <p:nvPr/>
        </p:nvSpPr>
        <p:spPr>
          <a:xfrm>
            <a:off x="923925" y="2363092"/>
            <a:ext cx="255671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《健康中国行动》：3 个儿童青少年专项行动</a:t>
            </a:r>
          </a:p>
        </p:txBody>
      </p:sp>
      <p:sp>
        <p:nvSpPr>
          <p:cNvPr id="351" name="R351"/>
          <p:cNvSpPr/>
          <p:nvPr/>
        </p:nvSpPr>
        <p:spPr>
          <a:xfrm>
            <a:off x="790575" y="2802135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</p:sp>
      <p:sp>
        <p:nvSpPr>
          <p:cNvPr id="352" name="T352"/>
          <p:cNvSpPr txBox="1"/>
          <p:nvPr/>
        </p:nvSpPr>
        <p:spPr>
          <a:xfrm>
            <a:off x="923925" y="2792610"/>
            <a:ext cx="3759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2022</a:t>
            </a:r>
          </a:p>
        </p:txBody>
      </p:sp>
      <p:sp>
        <p:nvSpPr>
          <p:cNvPr id="353" name="T353"/>
          <p:cNvSpPr txBox="1"/>
          <p:nvPr/>
        </p:nvSpPr>
        <p:spPr>
          <a:xfrm>
            <a:off x="923925" y="3035498"/>
            <a:ext cx="305306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《家庭教育促进法》：家庭教育从"家事"上升为"国事"</a:t>
            </a:r>
          </a:p>
        </p:txBody>
      </p:sp>
      <p:sp>
        <p:nvSpPr>
          <p:cNvPr id="354" name="R354"/>
          <p:cNvSpPr/>
          <p:nvPr/>
        </p:nvSpPr>
        <p:spPr>
          <a:xfrm>
            <a:off x="790575" y="3474541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</p:sp>
      <p:sp>
        <p:nvSpPr>
          <p:cNvPr id="355" name="T355"/>
          <p:cNvSpPr txBox="1"/>
          <p:nvPr/>
        </p:nvSpPr>
        <p:spPr>
          <a:xfrm>
            <a:off x="923925" y="3465016"/>
            <a:ext cx="60751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2025.08</a:t>
            </a:r>
          </a:p>
        </p:txBody>
      </p:sp>
      <p:sp>
        <p:nvSpPr>
          <p:cNvPr id="356" name="T356"/>
          <p:cNvSpPr txBox="1"/>
          <p:nvPr/>
        </p:nvSpPr>
        <p:spPr>
          <a:xfrm>
            <a:off x="923925" y="3707903"/>
            <a:ext cx="284589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国发〔2025〕11号："人工智能+"上升为国家行动</a:t>
            </a:r>
          </a:p>
        </p:txBody>
      </p:sp>
      <p:sp>
        <p:nvSpPr>
          <p:cNvPr id="357" name="R357"/>
          <p:cNvSpPr/>
          <p:nvPr/>
        </p:nvSpPr>
        <p:spPr>
          <a:xfrm>
            <a:off x="790575" y="4146946"/>
            <a:ext cx="95250" cy="952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</p:spPr>
      </p:sp>
      <p:sp>
        <p:nvSpPr>
          <p:cNvPr id="358" name="T358"/>
          <p:cNvSpPr txBox="1"/>
          <p:nvPr/>
        </p:nvSpPr>
        <p:spPr>
          <a:xfrm>
            <a:off x="923925" y="4137421"/>
            <a:ext cx="60751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2025.10</a:t>
            </a:r>
          </a:p>
        </p:txBody>
      </p:sp>
      <p:sp>
        <p:nvSpPr>
          <p:cNvPr id="359" name="T359"/>
          <p:cNvSpPr txBox="1"/>
          <p:nvPr/>
        </p:nvSpPr>
        <p:spPr>
          <a:xfrm>
            <a:off x="923925" y="4380309"/>
            <a:ext cx="593571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国卫办规划发〔2025〕30号：以学生为重点，心理问题智能筛查、预警、干预，2027 年形成垂直大模型</a:t>
            </a:r>
          </a:p>
        </p:txBody>
      </p:sp>
      <p:sp>
        <p:nvSpPr>
          <p:cNvPr id="360" name="T360"/>
          <p:cNvSpPr txBox="1"/>
          <p:nvPr/>
        </p:nvSpPr>
        <p:spPr>
          <a:xfrm>
            <a:off x="923925" y="4585989"/>
            <a:ext cx="77152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和智能体应用</a:t>
            </a:r>
          </a:p>
        </p:txBody>
      </p:sp>
      <p:sp>
        <p:nvSpPr>
          <p:cNvPr id="361" name="R361"/>
          <p:cNvSpPr/>
          <p:nvPr/>
        </p:nvSpPr>
        <p:spPr>
          <a:xfrm>
            <a:off x="7330380" y="762000"/>
            <a:ext cx="4480470" cy="5715000"/>
          </a:xfrm>
          <a:prstGeom prst="roundRect">
            <a:avLst>
              <a:gd name="adj" fmla="val 2976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62" name="T362"/>
          <p:cNvSpPr txBox="1"/>
          <p:nvPr/>
        </p:nvSpPr>
        <p:spPr>
          <a:xfrm>
            <a:off x="7568505" y="1057275"/>
            <a:ext cx="1714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儿童青少年健康专项</a:t>
            </a:r>
          </a:p>
        </p:txBody>
      </p:sp>
      <p:sp>
        <p:nvSpPr>
          <p:cNvPr id="363" name="R363"/>
          <p:cNvSpPr/>
          <p:nvPr/>
        </p:nvSpPr>
        <p:spPr>
          <a:xfrm>
            <a:off x="7568505" y="1476375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364" name="T364"/>
          <p:cNvSpPr txBox="1"/>
          <p:nvPr/>
        </p:nvSpPr>
        <p:spPr>
          <a:xfrm>
            <a:off x="7739955" y="1471612"/>
            <a:ext cx="373469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教育部等17部门《专项行动计划》："一生一策"心理健康档案，四</a:t>
            </a:r>
          </a:p>
        </p:txBody>
      </p:sp>
      <p:sp>
        <p:nvSpPr>
          <p:cNvPr id="365" name="T365"/>
          <p:cNvSpPr txBox="1"/>
          <p:nvPr/>
        </p:nvSpPr>
        <p:spPr>
          <a:xfrm>
            <a:off x="7739955" y="1703040"/>
            <a:ext cx="6429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位一体体系</a:t>
            </a:r>
          </a:p>
        </p:txBody>
      </p:sp>
      <p:sp>
        <p:nvSpPr>
          <p:cNvPr id="366" name="R366"/>
          <p:cNvSpPr/>
          <p:nvPr/>
        </p:nvSpPr>
        <p:spPr>
          <a:xfrm>
            <a:off x="7568505" y="2091630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367" name="T367"/>
          <p:cNvSpPr txBox="1"/>
          <p:nvPr/>
        </p:nvSpPr>
        <p:spPr>
          <a:xfrm>
            <a:off x="7739955" y="2086867"/>
            <a:ext cx="377636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教基厅〔2025〕2号《十条措施》：明确"利用人工智能赋能学生心</a:t>
            </a:r>
          </a:p>
        </p:txBody>
      </p:sp>
      <p:sp>
        <p:nvSpPr>
          <p:cNvPr id="368" name="T368"/>
          <p:cNvSpPr txBox="1"/>
          <p:nvPr/>
        </p:nvSpPr>
        <p:spPr>
          <a:xfrm>
            <a:off x="7739955" y="2318295"/>
            <a:ext cx="179337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理健康，支持探索'AI心理助手'"</a:t>
            </a:r>
          </a:p>
        </p:txBody>
      </p:sp>
      <p:sp>
        <p:nvSpPr>
          <p:cNvPr id="369" name="R369"/>
          <p:cNvSpPr/>
          <p:nvPr/>
        </p:nvSpPr>
        <p:spPr>
          <a:xfrm>
            <a:off x="7568505" y="2706885"/>
            <a:ext cx="57150" cy="57150"/>
          </a:xfrm>
          <a:prstGeom prst="roundRect">
            <a:avLst>
              <a:gd name="adj" fmla="val 16666"/>
            </a:avLst>
          </a:prstGeom>
          <a:solidFill>
            <a:srgbClr val="5ab0ff"/>
          </a:solidFill>
        </p:spPr>
      </p:sp>
      <p:sp>
        <p:nvSpPr>
          <p:cNvPr id="370" name="T370"/>
          <p:cNvSpPr txBox="1"/>
          <p:nvPr/>
        </p:nvSpPr>
        <p:spPr>
          <a:xfrm>
            <a:off x="7739955" y="2702123"/>
            <a:ext cx="373469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卫健委等13部门《"五健"促进行动计划》：防筛诊治康一体化，数</a:t>
            </a:r>
          </a:p>
        </p:txBody>
      </p:sp>
      <p:sp>
        <p:nvSpPr>
          <p:cNvPr id="371" name="T371"/>
          <p:cNvSpPr txBox="1"/>
          <p:nvPr/>
        </p:nvSpPr>
        <p:spPr>
          <a:xfrm>
            <a:off x="7739955" y="2933551"/>
            <a:ext cx="154305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智技术分级分类精细化管理</a:t>
            </a:r>
          </a:p>
        </p:txBody>
      </p:sp>
      <p:sp>
        <p:nvSpPr>
          <p:cNvPr id="372" name="L372"/>
          <p:cNvSpPr/>
          <p:nvPr/>
        </p:nvSpPr>
        <p:spPr>
          <a:xfrm>
            <a:off x="7568505" y="3322141"/>
            <a:ext cx="4004220" cy="9525"/>
          </a:xfrm>
          <a:prstGeom prst="line">
            <a:avLst/>
          </a:prstGeom>
          <a:noFill/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73" name="T373"/>
          <p:cNvSpPr txBox="1"/>
          <p:nvPr/>
        </p:nvSpPr>
        <p:spPr>
          <a:xfrm>
            <a:off x="7568505" y="3674566"/>
            <a:ext cx="112781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5ab0ff"/>
                </a:solidFill>
                <a:latin typeface="Inter"/>
                <a:ea typeface="Inter"/>
              </a:rPr>
              <a:t>2027</a:t>
            </a:r>
          </a:p>
        </p:txBody>
      </p:sp>
      <p:sp>
        <p:nvSpPr>
          <p:cNvPr id="374" name="T374"/>
          <p:cNvSpPr txBox="1"/>
          <p:nvPr/>
        </p:nvSpPr>
        <p:spPr>
          <a:xfrm>
            <a:off x="8772525" y="3922216"/>
            <a:ext cx="10287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垂直大模型应用目标</a:t>
            </a:r>
          </a:p>
        </p:txBody>
      </p:sp>
      <p:sp>
        <p:nvSpPr>
          <p:cNvPr id="375" name="T375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5ab0ff">
                    <a:alpha val="80000"/>
                  </a:srgbClr>
                </a:solidFill>
                <a:latin typeface="Microsoft YaHei"/>
                <a:ea typeface="Microsoft YaHei"/>
              </a:rPr>
              <a:t>PART 02 — 背景政策</a:t>
            </a:r>
          </a:p>
        </p:txBody>
      </p:sp>
      <p:sp>
        <p:nvSpPr>
          <p:cNvPr id="376" name="T376"/>
          <p:cNvSpPr txBox="1"/>
          <p:nvPr/>
        </p:nvSpPr>
        <p:spPr>
          <a:xfrm>
            <a:off x="1738610" y="257175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国家战略与专项政策</a:t>
            </a:r>
          </a:p>
        </p:txBody>
      </p:sp>
      <p:sp>
        <p:nvSpPr>
          <p:cNvPr id="377" name="T377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02 — 背景政策</a:t>
            </a:r>
          </a:p>
        </p:txBody>
      </p:sp>
      <p:sp>
        <p:nvSpPr>
          <p:cNvPr id="378" name="T378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79" name="R379"/>
          <p:cNvSpPr/>
          <p:nvPr/>
        </p:nvSpPr>
        <p:spPr>
          <a:xfrm>
            <a:off x="381000" y="762000"/>
            <a:ext cx="6534150" cy="8554194"/>
          </a:xfrm>
          <a:prstGeom prst="roundRect">
            <a:avLst>
              <a:gd name="adj" fmla="val 2040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380" name="T380"/>
          <p:cNvSpPr txBox="1"/>
          <p:nvPr/>
        </p:nvSpPr>
        <p:spPr>
          <a:xfrm>
            <a:off x="619125" y="1057275"/>
            <a:ext cx="2102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问题高发 · 供给严重不足</a:t>
            </a:r>
          </a:p>
        </p:txBody>
      </p:sp>
      <p:sp>
        <p:nvSpPr>
          <p:cNvPr id="381" name="R381"/>
          <p:cNvSpPr/>
          <p:nvPr/>
        </p:nvSpPr>
        <p:spPr>
          <a:xfrm>
            <a:off x="619125" y="1400175"/>
            <a:ext cx="2933700" cy="1152525"/>
          </a:xfrm>
          <a:prstGeom prst="roundRect">
            <a:avLst>
              <a:gd name="adj" fmla="val 826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382" name="T382"/>
          <p:cNvSpPr txBox="1"/>
          <p:nvPr/>
        </p:nvSpPr>
        <p:spPr>
          <a:xfrm>
            <a:off x="771525" y="1657350"/>
            <a:ext cx="1051768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ffff"/>
                </a:solidFill>
                <a:latin typeface="Inter"/>
                <a:ea typeface="Inter"/>
              </a:rPr>
              <a:t>24.6%</a:t>
            </a:r>
          </a:p>
        </p:txBody>
      </p:sp>
      <p:sp>
        <p:nvSpPr>
          <p:cNvPr id="383" name="T383"/>
          <p:cNvSpPr txBox="1"/>
          <p:nvPr/>
        </p:nvSpPr>
        <p:spPr>
          <a:xfrm>
            <a:off x="771525" y="2076450"/>
            <a:ext cx="9144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初中生抑郁检出率</a:t>
            </a:r>
          </a:p>
        </p:txBody>
      </p:sp>
      <p:sp>
        <p:nvSpPr>
          <p:cNvPr id="384" name="T384"/>
          <p:cNvSpPr txBox="1"/>
          <p:nvPr/>
        </p:nvSpPr>
        <p:spPr>
          <a:xfrm>
            <a:off x="771525" y="2305050"/>
            <a:ext cx="94654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教育部 2025 监测数据</a:t>
            </a:r>
          </a:p>
        </p:txBody>
      </p:sp>
      <p:sp>
        <p:nvSpPr>
          <p:cNvPr id="385" name="R385"/>
          <p:cNvSpPr/>
          <p:nvPr/>
        </p:nvSpPr>
        <p:spPr>
          <a:xfrm>
            <a:off x="3743325" y="1400175"/>
            <a:ext cx="2933700" cy="1152525"/>
          </a:xfrm>
          <a:prstGeom prst="roundRect">
            <a:avLst>
              <a:gd name="adj" fmla="val 826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386" name="T386"/>
          <p:cNvSpPr txBox="1"/>
          <p:nvPr/>
        </p:nvSpPr>
        <p:spPr>
          <a:xfrm>
            <a:off x="3895725" y="1657350"/>
            <a:ext cx="1051768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ffff"/>
                </a:solidFill>
                <a:latin typeface="Inter"/>
                <a:ea typeface="Inter"/>
              </a:rPr>
              <a:t>29.1%</a:t>
            </a:r>
          </a:p>
        </p:txBody>
      </p:sp>
      <p:sp>
        <p:nvSpPr>
          <p:cNvPr id="387" name="T387"/>
          <p:cNvSpPr txBox="1"/>
          <p:nvPr/>
        </p:nvSpPr>
        <p:spPr>
          <a:xfrm>
            <a:off x="3895725" y="2076450"/>
            <a:ext cx="9144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高中生抑郁检出率</a:t>
            </a:r>
          </a:p>
        </p:txBody>
      </p:sp>
      <p:sp>
        <p:nvSpPr>
          <p:cNvPr id="388" name="T388"/>
          <p:cNvSpPr txBox="1"/>
          <p:nvPr/>
        </p:nvSpPr>
        <p:spPr>
          <a:xfrm>
            <a:off x="3895725" y="2305050"/>
            <a:ext cx="857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问题高发，触目惊心</a:t>
            </a:r>
          </a:p>
        </p:txBody>
      </p:sp>
      <p:sp>
        <p:nvSpPr>
          <p:cNvPr id="389" name="R389"/>
          <p:cNvSpPr/>
          <p:nvPr/>
        </p:nvSpPr>
        <p:spPr>
          <a:xfrm>
            <a:off x="619125" y="2743200"/>
            <a:ext cx="2933700" cy="1152525"/>
          </a:xfrm>
          <a:prstGeom prst="roundRect">
            <a:avLst>
              <a:gd name="adj" fmla="val 826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390" name="T390"/>
          <p:cNvSpPr txBox="1"/>
          <p:nvPr/>
        </p:nvSpPr>
        <p:spPr>
          <a:xfrm>
            <a:off x="771525" y="3000375"/>
            <a:ext cx="1129010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ffff"/>
                </a:solidFill>
                <a:latin typeface="Inter"/>
                <a:ea typeface="Inter"/>
              </a:rPr>
              <a:t>20 万+</a:t>
            </a:r>
          </a:p>
        </p:txBody>
      </p:sp>
      <p:sp>
        <p:nvSpPr>
          <p:cNvPr id="391" name="T391"/>
          <p:cNvSpPr txBox="1"/>
          <p:nvPr/>
        </p:nvSpPr>
        <p:spPr>
          <a:xfrm>
            <a:off x="771525" y="3419475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专业人才缺口</a:t>
            </a:r>
          </a:p>
        </p:txBody>
      </p:sp>
      <p:sp>
        <p:nvSpPr>
          <p:cNvPr id="392" name="T392"/>
          <p:cNvSpPr txBox="1"/>
          <p:nvPr/>
        </p:nvSpPr>
        <p:spPr>
          <a:xfrm>
            <a:off x="771525" y="3648075"/>
            <a:ext cx="123229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持证家庭治疗师不足 8000 人</a:t>
            </a:r>
          </a:p>
        </p:txBody>
      </p:sp>
      <p:sp>
        <p:nvSpPr>
          <p:cNvPr id="393" name="R393"/>
          <p:cNvSpPr/>
          <p:nvPr/>
        </p:nvSpPr>
        <p:spPr>
          <a:xfrm>
            <a:off x="3743325" y="2743200"/>
            <a:ext cx="2933700" cy="1152525"/>
          </a:xfrm>
          <a:prstGeom prst="roundRect">
            <a:avLst>
              <a:gd name="adj" fmla="val 8264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394" name="T394"/>
          <p:cNvSpPr txBox="1"/>
          <p:nvPr/>
        </p:nvSpPr>
        <p:spPr>
          <a:xfrm>
            <a:off x="3895725" y="3000375"/>
            <a:ext cx="742354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700" b="1">
                <a:solidFill>
                  <a:srgbClr val="ffffff"/>
                </a:solidFill>
                <a:latin typeface="Inter"/>
                <a:ea typeface="Inter"/>
              </a:rPr>
              <a:t>78%</a:t>
            </a:r>
          </a:p>
        </p:txBody>
      </p:sp>
      <p:sp>
        <p:nvSpPr>
          <p:cNvPr id="395" name="T395"/>
          <p:cNvSpPr txBox="1"/>
          <p:nvPr/>
        </p:nvSpPr>
        <p:spPr>
          <a:xfrm>
            <a:off x="3895725" y="3419475"/>
            <a:ext cx="1257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家长认为孩子缺乏自驱力</a:t>
            </a:r>
          </a:p>
        </p:txBody>
      </p:sp>
      <p:sp>
        <p:nvSpPr>
          <p:cNvPr id="396" name="T396"/>
          <p:cNvSpPr txBox="1"/>
          <p:nvPr/>
        </p:nvSpPr>
        <p:spPr>
          <a:xfrm>
            <a:off x="3895725" y="3648075"/>
            <a:ext cx="857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60000"/>
                  </a:srgbClr>
                </a:solidFill>
                <a:latin typeface="Microsoft YaHei"/>
                <a:ea typeface="Microsoft YaHei"/>
              </a:rPr>
              <a:t>中国教育科学研究院</a:t>
            </a:r>
          </a:p>
        </p:txBody>
      </p:sp>
      <p:sp>
        <p:nvSpPr>
          <p:cNvPr id="397" name="T397"/>
          <p:cNvSpPr txBox="1"/>
          <p:nvPr/>
        </p:nvSpPr>
        <p:spPr>
          <a:xfrm>
            <a:off x="619125" y="4176712"/>
            <a:ext cx="574372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教育部 2025 监测：初中生抑郁检出率 24.6%，高中生 29.1%；63% 家庭求助无门转向市场化服务。</a:t>
            </a:r>
          </a:p>
        </p:txBody>
      </p:sp>
      <p:sp>
        <p:nvSpPr>
          <p:cNvPr id="398" name="R398"/>
          <p:cNvSpPr/>
          <p:nvPr/>
        </p:nvSpPr>
        <p:spPr>
          <a:xfrm>
            <a:off x="7143750" y="762000"/>
            <a:ext cx="4667250" cy="6066383"/>
          </a:xfrm>
          <a:prstGeom prst="roundRect">
            <a:avLst>
              <a:gd name="adj" fmla="val 285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399" name="T399"/>
          <p:cNvSpPr txBox="1"/>
          <p:nvPr/>
        </p:nvSpPr>
        <p:spPr>
          <a:xfrm>
            <a:off x="7381875" y="1057275"/>
            <a:ext cx="2286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行业困境：数据有，洞察无</a:t>
            </a:r>
          </a:p>
        </p:txBody>
      </p:sp>
      <p:sp>
        <p:nvSpPr>
          <p:cNvPr id="400" name="R400"/>
          <p:cNvSpPr/>
          <p:nvPr/>
        </p:nvSpPr>
        <p:spPr>
          <a:xfrm>
            <a:off x="7381875" y="1476375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401" name="T401"/>
          <p:cNvSpPr txBox="1"/>
          <p:nvPr/>
        </p:nvSpPr>
        <p:spPr>
          <a:xfrm>
            <a:off x="7553325" y="1471612"/>
            <a:ext cx="390286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一份 135 页的肠道菌群检测报告、数百项指标的测评报告，家长根本</a:t>
            </a:r>
          </a:p>
        </p:txBody>
      </p:sp>
      <p:sp>
        <p:nvSpPr>
          <p:cNvPr id="402" name="T402"/>
          <p:cNvSpPr txBox="1"/>
          <p:nvPr/>
        </p:nvSpPr>
        <p:spPr>
          <a:xfrm>
            <a:off x="7553325" y="1703040"/>
            <a:ext cx="38576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看不懂</a:t>
            </a:r>
          </a:p>
        </p:txBody>
      </p:sp>
      <p:sp>
        <p:nvSpPr>
          <p:cNvPr id="403" name="R403"/>
          <p:cNvSpPr/>
          <p:nvPr/>
        </p:nvSpPr>
        <p:spPr>
          <a:xfrm>
            <a:off x="7381875" y="2091630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8c42"/>
          </a:solidFill>
        </p:spPr>
      </p:sp>
      <p:sp>
        <p:nvSpPr>
          <p:cNvPr id="404" name="T404"/>
          <p:cNvSpPr txBox="1"/>
          <p:nvPr/>
        </p:nvSpPr>
        <p:spPr>
          <a:xfrm>
            <a:off x="7553325" y="2086867"/>
            <a:ext cx="294099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"数据有，洞察无；报告有，方案无"是行业普遍困境</a:t>
            </a:r>
          </a:p>
        </p:txBody>
      </p:sp>
      <p:sp>
        <p:nvSpPr>
          <p:cNvPr id="405" name="R405"/>
          <p:cNvSpPr/>
          <p:nvPr/>
        </p:nvSpPr>
        <p:spPr>
          <a:xfrm>
            <a:off x="7381875" y="2399258"/>
            <a:ext cx="4191000" cy="4191000"/>
          </a:xfrm>
          <a:prstGeom prst="roundRect">
            <a:avLst>
              <a:gd name="adj" fmla="val 1818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406" name="Picture 405" descr="image.png"/>
          <p:cNvPicPr>
            <a:picLocks noChangeAspect="1"/>
          </p:cNvPicPr>
          <p:nvPr/>
        </p:nvPicPr>
        <p:blipFill>
          <a:blip r:embed="rId2">
            <a:alphaModFix amt="90000"/>
          </a:blip>
          <a:srcRect/>
          <a:stretch>
            <a:fillRect/>
          </a:stretch>
        </p:blipFill>
        <p:spPr>
          <a:xfrm>
            <a:off x="7391400" y="2408783"/>
            <a:ext cx="4171950" cy="4171950"/>
          </a:xfrm>
          <a:prstGeom prst="rect">
            <a:avLst/>
          </a:prstGeom>
        </p:spPr>
      </p:pic>
      <p:sp>
        <p:nvSpPr>
          <p:cNvPr id="406" name="T406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5ab0ff">
                    <a:alpha val="80000"/>
                  </a:srgbClr>
                </a:solidFill>
                <a:latin typeface="Microsoft YaHei"/>
                <a:ea typeface="Microsoft YaHei"/>
              </a:rPr>
              <a:t>PART 02 — 背景政策</a:t>
            </a:r>
          </a:p>
        </p:txBody>
      </p:sp>
      <p:sp>
        <p:nvSpPr>
          <p:cNvPr id="407" name="T407"/>
          <p:cNvSpPr txBox="1"/>
          <p:nvPr/>
        </p:nvSpPr>
        <p:spPr>
          <a:xfrm>
            <a:off x="1738610" y="257175"/>
            <a:ext cx="24765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社会痛点与技术窗口期</a:t>
            </a:r>
          </a:p>
        </p:txBody>
      </p:sp>
      <p:sp>
        <p:nvSpPr>
          <p:cNvPr id="408" name="T408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02 — 背景政策</a:t>
            </a:r>
          </a:p>
        </p:txBody>
      </p:sp>
      <p:sp>
        <p:nvSpPr>
          <p:cNvPr id="409" name="T409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10" name="R410"/>
          <p:cNvSpPr/>
          <p:nvPr/>
        </p:nvSpPr>
        <p:spPr>
          <a:xfrm>
            <a:off x="4876800" y="0"/>
            <a:ext cx="73152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pic>
        <p:nvPicPr>
          <p:cNvPr id="411" name="Picture 410" descr="image.png"/>
          <p:cNvPicPr>
            <a:picLocks noChangeAspect="1"/>
          </p:cNvPicPr>
          <p:nvPr/>
        </p:nvPicPr>
        <p:blipFill>
          <a:blip r:embed="rId2">
            <a:alphaModFix amt="70000"/>
          </a:blip>
          <a:srcRect t="3125" b="3125"/>
          <a:stretch>
            <a:fillRect/>
          </a:stretch>
        </p:blipFill>
        <p:spPr>
          <a:xfrm>
            <a:off x="4876800" y="0"/>
            <a:ext cx="7315200" cy="7315200"/>
          </a:xfrm>
          <a:prstGeom prst="rect">
            <a:avLst/>
          </a:prstGeom>
        </p:spPr>
      </p:pic>
      <p:sp>
        <p:nvSpPr>
          <p:cNvPr id="411" name="T411"/>
          <p:cNvSpPr txBox="1"/>
          <p:nvPr/>
        </p:nvSpPr>
        <p:spPr>
          <a:xfrm>
            <a:off x="381000" y="1378446"/>
            <a:ext cx="82361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42"/>
                </a:solidFill>
                <a:latin typeface="Microsoft YaHei"/>
                <a:ea typeface="Microsoft YaHei"/>
              </a:rPr>
              <a:t>PART 03</a:t>
            </a:r>
          </a:p>
        </p:txBody>
      </p:sp>
      <p:sp>
        <p:nvSpPr>
          <p:cNvPr id="412" name="T412"/>
          <p:cNvSpPr txBox="1"/>
          <p:nvPr/>
        </p:nvSpPr>
        <p:spPr>
          <a:xfrm>
            <a:off x="381000" y="1768971"/>
            <a:ext cx="2661046" cy="10287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5400" b="1">
                <a:solidFill>
                  <a:srgbClr val="f5f8fc"/>
                </a:solidFill>
                <a:latin typeface="Inter"/>
                <a:ea typeface="Inter"/>
              </a:rPr>
              <a:t>市场容量</a:t>
            </a:r>
          </a:p>
        </p:txBody>
      </p:sp>
      <p:sp>
        <p:nvSpPr>
          <p:cNvPr id="413" name="R413"/>
          <p:cNvSpPr/>
          <p:nvPr/>
        </p:nvSpPr>
        <p:spPr>
          <a:xfrm>
            <a:off x="381000" y="2608957"/>
            <a:ext cx="762000" cy="571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414" name="R414"/>
          <p:cNvSpPr/>
          <p:nvPr/>
        </p:nvSpPr>
        <p:spPr>
          <a:xfrm>
            <a:off x="381000" y="3504307"/>
            <a:ext cx="5581650" cy="2022871"/>
          </a:xfrm>
          <a:prstGeom prst="roundRect">
            <a:avLst>
              <a:gd name="adj" fmla="val 659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15" name="T415"/>
          <p:cNvSpPr txBox="1"/>
          <p:nvPr/>
        </p:nvSpPr>
        <p:spPr>
          <a:xfrm>
            <a:off x="695325" y="3894832"/>
            <a:ext cx="4852689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5f8fc"/>
                </a:solidFill>
                <a:latin typeface="Inter"/>
                <a:ea typeface="Inter"/>
              </a:rPr>
              <a:t>4.5 万亿赛道 · 渗透率不足 3% · 97% 待</a:t>
            </a:r>
          </a:p>
        </p:txBody>
      </p:sp>
      <p:sp>
        <p:nvSpPr>
          <p:cNvPr id="416" name="T416"/>
          <p:cNvSpPr txBox="1"/>
          <p:nvPr/>
        </p:nvSpPr>
        <p:spPr>
          <a:xfrm>
            <a:off x="695325" y="4241452"/>
            <a:ext cx="533400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5f8fc"/>
                </a:solidFill>
                <a:latin typeface="Inter"/>
                <a:ea typeface="Inter"/>
              </a:rPr>
              <a:t>开拓</a:t>
            </a:r>
          </a:p>
        </p:txBody>
      </p:sp>
      <p:sp>
        <p:nvSpPr>
          <p:cNvPr id="417" name="T417"/>
          <p:cNvSpPr txBox="1"/>
          <p:nvPr/>
        </p:nvSpPr>
        <p:spPr>
          <a:xfrm>
            <a:off x="695325" y="4740473"/>
            <a:ext cx="4801641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中国家庭教育消费市场 4.5 万亿元，家庭教育服务平台渗透率不</a:t>
            </a:r>
          </a:p>
        </p:txBody>
      </p:sp>
      <p:sp>
        <p:nvSpPr>
          <p:cNvPr id="418" name="T418"/>
          <p:cNvSpPr txBox="1"/>
          <p:nvPr/>
        </p:nvSpPr>
        <p:spPr>
          <a:xfrm>
            <a:off x="695325" y="5014763"/>
            <a:ext cx="438909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足 3%——高增长细分 + 极低渗透率 = 巨大的平台化机会</a:t>
            </a:r>
          </a:p>
        </p:txBody>
      </p:sp>
      <p:sp>
        <p:nvSpPr>
          <p:cNvPr id="419" name="T419"/>
          <p:cNvSpPr txBox="1"/>
          <p:nvPr/>
        </p:nvSpPr>
        <p:spPr>
          <a:xfrm>
            <a:off x="381000" y="65055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420" name="T420"/>
          <p:cNvSpPr txBox="1"/>
          <p:nvPr/>
        </p:nvSpPr>
        <p:spPr>
          <a:xfrm>
            <a:off x="11490424" y="65055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1" name="R421"/>
          <p:cNvSpPr/>
          <p:nvPr/>
        </p:nvSpPr>
        <p:spPr>
          <a:xfrm>
            <a:off x="381000" y="762000"/>
            <a:ext cx="11430000" cy="2095500"/>
          </a:xfrm>
          <a:prstGeom prst="roundRect">
            <a:avLst>
              <a:gd name="adj" fmla="val 6363"/>
            </a:avLst>
          </a:prstGeom>
          <a:gradFill>
            <a:gsLst>
              <a:gs pos="0">
                <a:srgbClr val="ff8c42"/>
              </a:gs>
              <a:gs pos="50000">
                <a:srgbClr val="ff8c42"/>
              </a:gs>
              <a:gs pos="100000">
                <a:srgbClr val="10264a"/>
              </a:gs>
            </a:gsLst>
            <a:lin ang="2700000" scaled="0"/>
          </a:gradFill>
        </p:spPr>
      </p:sp>
      <p:sp>
        <p:nvSpPr>
          <p:cNvPr id="422" name="T422"/>
          <p:cNvSpPr txBox="1"/>
          <p:nvPr/>
        </p:nvSpPr>
        <p:spPr>
          <a:xfrm>
            <a:off x="685800" y="1576387"/>
            <a:ext cx="3055292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ffff"/>
                </a:solidFill>
                <a:latin typeface="Microsoft YaHei"/>
                <a:ea typeface="Microsoft YaHei"/>
              </a:rPr>
              <a:t>TAM · 中国家庭教育消费市场</a:t>
            </a:r>
          </a:p>
        </p:txBody>
      </p:sp>
      <p:sp>
        <p:nvSpPr>
          <p:cNvPr id="423" name="T423"/>
          <p:cNvSpPr txBox="1"/>
          <p:nvPr/>
        </p:nvSpPr>
        <p:spPr>
          <a:xfrm>
            <a:off x="685800" y="1938337"/>
            <a:ext cx="253707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2025 年规模 4.5 万亿元（艾瑞咨询）</a:t>
            </a:r>
          </a:p>
        </p:txBody>
      </p:sp>
      <p:sp>
        <p:nvSpPr>
          <p:cNvPr id="424" name="T424"/>
          <p:cNvSpPr txBox="1"/>
          <p:nvPr/>
        </p:nvSpPr>
        <p:spPr>
          <a:xfrm>
            <a:off x="8471148" y="1385887"/>
            <a:ext cx="3035051" cy="1371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200" b="1">
                <a:solidFill>
                  <a:srgbClr val="ffffff"/>
                </a:solidFill>
                <a:latin typeface="Inter"/>
                <a:ea typeface="Inter"/>
              </a:rPr>
              <a:t>4.5万亿</a:t>
            </a:r>
          </a:p>
        </p:txBody>
      </p:sp>
      <p:sp>
        <p:nvSpPr>
          <p:cNvPr id="425" name="T425"/>
          <p:cNvSpPr txBox="1"/>
          <p:nvPr/>
        </p:nvSpPr>
        <p:spPr>
          <a:xfrm>
            <a:off x="10088909" y="2243137"/>
            <a:ext cx="141729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</a:rPr>
              <a:t>TAM 家庭教育消费市场</a:t>
            </a:r>
          </a:p>
        </p:txBody>
      </p:sp>
      <p:sp>
        <p:nvSpPr>
          <p:cNvPr id="426" name="R426"/>
          <p:cNvSpPr/>
          <p:nvPr/>
        </p:nvSpPr>
        <p:spPr>
          <a:xfrm>
            <a:off x="10382250" y="1428750"/>
            <a:ext cx="1905000" cy="19050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427" name="R427"/>
          <p:cNvSpPr/>
          <p:nvPr/>
        </p:nvSpPr>
        <p:spPr>
          <a:xfrm>
            <a:off x="381000" y="3009900"/>
            <a:ext cx="3682900" cy="3429000"/>
          </a:xfrm>
          <a:prstGeom prst="roundRect">
            <a:avLst>
              <a:gd name="adj" fmla="val 3888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28" name="T428"/>
          <p:cNvSpPr txBox="1"/>
          <p:nvPr/>
        </p:nvSpPr>
        <p:spPr>
          <a:xfrm>
            <a:off x="619125" y="3305175"/>
            <a:ext cx="195753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SAM · 细分健康管理市场</a:t>
            </a:r>
          </a:p>
        </p:txBody>
      </p:sp>
      <p:sp>
        <p:nvSpPr>
          <p:cNvPr id="429" name="T429"/>
          <p:cNvSpPr txBox="1"/>
          <p:nvPr/>
        </p:nvSpPr>
        <p:spPr>
          <a:xfrm>
            <a:off x="619125" y="3700462"/>
            <a:ext cx="291450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儿童健康管理（体检/营养/心理/运动）5000 亿元+</a:t>
            </a:r>
          </a:p>
        </p:txBody>
      </p:sp>
      <p:sp>
        <p:nvSpPr>
          <p:cNvPr id="430" name="T430"/>
          <p:cNvSpPr txBox="1"/>
          <p:nvPr/>
        </p:nvSpPr>
        <p:spPr>
          <a:xfrm>
            <a:off x="619125" y="3931890"/>
            <a:ext cx="261178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家庭教育服务 217 亿→500 亿 (CAGR 19.3%)</a:t>
            </a:r>
          </a:p>
        </p:txBody>
      </p:sp>
      <p:sp>
        <p:nvSpPr>
          <p:cNvPr id="431" name="T431"/>
          <p:cNvSpPr txBox="1"/>
          <p:nvPr/>
        </p:nvSpPr>
        <p:spPr>
          <a:xfrm>
            <a:off x="619125" y="4163317"/>
            <a:ext cx="271804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心理健康教育 286.3 亿→810 亿 (CAGR 23.1%)</a:t>
            </a:r>
          </a:p>
        </p:txBody>
      </p:sp>
      <p:sp>
        <p:nvSpPr>
          <p:cNvPr id="432" name="L432"/>
          <p:cNvSpPr/>
          <p:nvPr/>
        </p:nvSpPr>
        <p:spPr>
          <a:xfrm>
            <a:off x="619125" y="5238750"/>
            <a:ext cx="3206650" cy="9525"/>
          </a:xfrm>
          <a:prstGeom prst="line">
            <a:avLst/>
          </a:prstGeom>
          <a:noFill/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33" name="T433"/>
          <p:cNvSpPr txBox="1"/>
          <p:nvPr/>
        </p:nvSpPr>
        <p:spPr>
          <a:xfrm>
            <a:off x="619125" y="5438775"/>
            <a:ext cx="948332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家庭教育服务 CAGR</a:t>
            </a:r>
          </a:p>
        </p:txBody>
      </p:sp>
      <p:sp>
        <p:nvSpPr>
          <p:cNvPr id="434" name="T434"/>
          <p:cNvSpPr txBox="1"/>
          <p:nvPr/>
        </p:nvSpPr>
        <p:spPr>
          <a:xfrm>
            <a:off x="3299817" y="5457825"/>
            <a:ext cx="525958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f8c42"/>
                </a:solidFill>
                <a:latin typeface="Inter"/>
                <a:ea typeface="Inter"/>
              </a:rPr>
              <a:t>19.3%</a:t>
            </a:r>
          </a:p>
        </p:txBody>
      </p:sp>
      <p:sp>
        <p:nvSpPr>
          <p:cNvPr id="435" name="R435"/>
          <p:cNvSpPr/>
          <p:nvPr/>
        </p:nvSpPr>
        <p:spPr>
          <a:xfrm>
            <a:off x="619125" y="5667375"/>
            <a:ext cx="3206650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436" name="R436"/>
          <p:cNvSpPr/>
          <p:nvPr/>
        </p:nvSpPr>
        <p:spPr>
          <a:xfrm>
            <a:off x="619125" y="5667375"/>
            <a:ext cx="1923901" cy="7620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437" name="T437"/>
          <p:cNvSpPr txBox="1"/>
          <p:nvPr/>
        </p:nvSpPr>
        <p:spPr>
          <a:xfrm>
            <a:off x="619125" y="5895975"/>
            <a:ext cx="843557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泛心理服务 CAGR</a:t>
            </a:r>
          </a:p>
        </p:txBody>
      </p:sp>
      <p:sp>
        <p:nvSpPr>
          <p:cNvPr id="438" name="T438"/>
          <p:cNvSpPr txBox="1"/>
          <p:nvPr/>
        </p:nvSpPr>
        <p:spPr>
          <a:xfrm>
            <a:off x="3454598" y="5915025"/>
            <a:ext cx="371177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Inter"/>
                <a:ea typeface="Inter"/>
              </a:rPr>
              <a:t>27%</a:t>
            </a:r>
          </a:p>
        </p:txBody>
      </p:sp>
      <p:sp>
        <p:nvSpPr>
          <p:cNvPr id="439" name="R439"/>
          <p:cNvSpPr/>
          <p:nvPr/>
        </p:nvSpPr>
        <p:spPr>
          <a:xfrm>
            <a:off x="619125" y="6124575"/>
            <a:ext cx="3206650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440" name="R440"/>
          <p:cNvSpPr/>
          <p:nvPr/>
        </p:nvSpPr>
        <p:spPr>
          <a:xfrm>
            <a:off x="619125" y="6124575"/>
            <a:ext cx="2725638" cy="762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441" name="R441"/>
          <p:cNvSpPr/>
          <p:nvPr/>
        </p:nvSpPr>
        <p:spPr>
          <a:xfrm>
            <a:off x="4254400" y="3048000"/>
            <a:ext cx="3683049" cy="3429000"/>
          </a:xfrm>
          <a:prstGeom prst="roundRect">
            <a:avLst>
              <a:gd name="adj" fmla="val 3888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42" name="T442"/>
          <p:cNvSpPr txBox="1"/>
          <p:nvPr/>
        </p:nvSpPr>
        <p:spPr>
          <a:xfrm>
            <a:off x="4492525" y="3343275"/>
            <a:ext cx="1454497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SOM · 平台渗透率</a:t>
            </a:r>
          </a:p>
        </p:txBody>
      </p:sp>
      <p:sp>
        <p:nvSpPr>
          <p:cNvPr id="443" name="T443"/>
          <p:cNvSpPr txBox="1"/>
          <p:nvPr/>
        </p:nvSpPr>
        <p:spPr>
          <a:xfrm>
            <a:off x="4492525" y="3738562"/>
            <a:ext cx="271715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家庭教育服务平台渗透率不足 3%，97% 待开拓</a:t>
            </a:r>
          </a:p>
        </p:txBody>
      </p:sp>
      <p:sp>
        <p:nvSpPr>
          <p:cNvPr id="444" name="L444"/>
          <p:cNvSpPr/>
          <p:nvPr/>
        </p:nvSpPr>
        <p:spPr>
          <a:xfrm>
            <a:off x="4492525" y="5324475"/>
            <a:ext cx="3206799" cy="9525"/>
          </a:xfrm>
          <a:prstGeom prst="line">
            <a:avLst/>
          </a:prstGeom>
          <a:noFill/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45" name="T445"/>
          <p:cNvSpPr txBox="1"/>
          <p:nvPr/>
        </p:nvSpPr>
        <p:spPr>
          <a:xfrm>
            <a:off x="4492525" y="5638800"/>
            <a:ext cx="1191964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f8c42"/>
                </a:solidFill>
                <a:latin typeface="Inter"/>
                <a:ea typeface="Inter"/>
              </a:rPr>
              <a:t>&lt; 3%</a:t>
            </a:r>
          </a:p>
        </p:txBody>
      </p:sp>
      <p:sp>
        <p:nvSpPr>
          <p:cNvPr id="446" name="T446"/>
          <p:cNvSpPr txBox="1"/>
          <p:nvPr/>
        </p:nvSpPr>
        <p:spPr>
          <a:xfrm>
            <a:off x="4492525" y="6134100"/>
            <a:ext cx="5238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平台渗透率</a:t>
            </a:r>
          </a:p>
        </p:txBody>
      </p:sp>
      <p:sp>
        <p:nvSpPr>
          <p:cNvPr id="447" name="T447"/>
          <p:cNvSpPr txBox="1"/>
          <p:nvPr/>
        </p:nvSpPr>
        <p:spPr>
          <a:xfrm>
            <a:off x="6709618" y="5638800"/>
            <a:ext cx="989707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5f8fc"/>
                </a:solidFill>
                <a:latin typeface="Inter"/>
                <a:ea typeface="Inter"/>
              </a:rPr>
              <a:t>97%</a:t>
            </a:r>
          </a:p>
        </p:txBody>
      </p:sp>
      <p:sp>
        <p:nvSpPr>
          <p:cNvPr id="448" name="T448"/>
          <p:cNvSpPr txBox="1"/>
          <p:nvPr/>
        </p:nvSpPr>
        <p:spPr>
          <a:xfrm>
            <a:off x="7175450" y="6134100"/>
            <a:ext cx="5238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待开拓空间</a:t>
            </a:r>
          </a:p>
        </p:txBody>
      </p:sp>
      <p:sp>
        <p:nvSpPr>
          <p:cNvPr id="449" name="R449"/>
          <p:cNvSpPr/>
          <p:nvPr/>
        </p:nvSpPr>
        <p:spPr>
          <a:xfrm>
            <a:off x="8127950" y="3048000"/>
            <a:ext cx="3682900" cy="3429000"/>
          </a:xfrm>
          <a:prstGeom prst="roundRect">
            <a:avLst>
              <a:gd name="adj" fmla="val 3888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450" name="T450"/>
          <p:cNvSpPr txBox="1"/>
          <p:nvPr/>
        </p:nvSpPr>
        <p:spPr>
          <a:xfrm>
            <a:off x="8366075" y="3343275"/>
            <a:ext cx="6858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市场结论</a:t>
            </a:r>
          </a:p>
        </p:txBody>
      </p:sp>
      <p:sp>
        <p:nvSpPr>
          <p:cNvPr id="451" name="T451"/>
          <p:cNvSpPr txBox="1"/>
          <p:nvPr/>
        </p:nvSpPr>
        <p:spPr>
          <a:xfrm>
            <a:off x="8366075" y="3743325"/>
            <a:ext cx="3205608" cy="2143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125">
                <a:solidFill>
                  <a:srgbClr val="f5f8fc"/>
                </a:solidFill>
                <a:latin typeface="Microsoft YaHei"/>
                <a:ea typeface="Microsoft YaHei"/>
              </a:rPr>
              <a:t>"万亿赛道中的高增长细分，供给高度分散，一体化</a:t>
            </a:r>
          </a:p>
        </p:txBody>
      </p:sp>
      <p:sp>
        <p:nvSpPr>
          <p:cNvPr id="452" name="T452"/>
          <p:cNvSpPr txBox="1"/>
          <p:nvPr/>
        </p:nvSpPr>
        <p:spPr>
          <a:xfrm>
            <a:off x="8366075" y="4000500"/>
            <a:ext cx="1205358" cy="2143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125">
                <a:solidFill>
                  <a:srgbClr val="f5f8fc"/>
                </a:solidFill>
                <a:latin typeface="Microsoft YaHei"/>
                <a:ea typeface="Microsoft YaHei"/>
              </a:rPr>
              <a:t>平台机会窗口打开"</a:t>
            </a:r>
          </a:p>
        </p:txBody>
      </p:sp>
      <p:sp>
        <p:nvSpPr>
          <p:cNvPr id="453" name="T453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454" name="T454"/>
          <p:cNvSpPr txBox="1"/>
          <p:nvPr/>
        </p:nvSpPr>
        <p:spPr>
          <a:xfrm>
            <a:off x="1738610" y="257175"/>
            <a:ext cx="3540621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市场空间：TAM / SAM / SOM</a:t>
            </a:r>
          </a:p>
        </p:txBody>
      </p:sp>
      <p:sp>
        <p:nvSpPr>
          <p:cNvPr id="455" name="T455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456" name="T456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57" name="R457"/>
          <p:cNvSpPr/>
          <p:nvPr/>
        </p:nvSpPr>
        <p:spPr>
          <a:xfrm>
            <a:off x="381000" y="762000"/>
            <a:ext cx="4594473" cy="4876800"/>
          </a:xfrm>
          <a:prstGeom prst="roundRect">
            <a:avLst>
              <a:gd name="adj" fmla="val 2902"/>
            </a:avLst>
          </a:prstGeom>
          <a:gradFill>
            <a:gsLst>
              <a:gs pos="0">
                <a:srgbClr val="ff8c42"/>
              </a:gs>
              <a:gs pos="50000">
                <a:srgbClr val="ff8c42"/>
              </a:gs>
              <a:gs pos="100000">
                <a:srgbClr val="10264a"/>
              </a:gs>
            </a:gsLst>
            <a:lin ang="2700000" scaled="0"/>
          </a:gra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458" name="T458"/>
          <p:cNvSpPr txBox="1"/>
          <p:nvPr/>
        </p:nvSpPr>
        <p:spPr>
          <a:xfrm>
            <a:off x="619125" y="1038225"/>
            <a:ext cx="222885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fffff"/>
                </a:solidFill>
                <a:latin typeface="Microsoft YaHei"/>
                <a:ea typeface="Microsoft YaHei"/>
              </a:rPr>
              <a:t>全家覆盖：一个家庭的三代人</a:t>
            </a:r>
          </a:p>
        </p:txBody>
      </p:sp>
      <p:sp>
        <p:nvSpPr>
          <p:cNvPr id="459" name="R459"/>
          <p:cNvSpPr/>
          <p:nvPr/>
        </p:nvSpPr>
        <p:spPr>
          <a:xfrm>
            <a:off x="619125" y="1343025"/>
            <a:ext cx="1321891" cy="443805"/>
          </a:xfrm>
          <a:prstGeom prst="roundRect">
            <a:avLst>
              <a:gd name="adj" fmla="val 21462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22000"/>
              </a:srgbClr>
            </a:solidFill>
          </a:ln>
        </p:spPr>
      </p:sp>
      <p:sp>
        <p:nvSpPr>
          <p:cNvPr id="460" name="T460"/>
          <p:cNvSpPr txBox="1"/>
          <p:nvPr/>
        </p:nvSpPr>
        <p:spPr>
          <a:xfrm>
            <a:off x="1165770" y="1447800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ffff"/>
                </a:solidFill>
                <a:latin typeface="Microsoft YaHei"/>
                <a:ea typeface="Microsoft YaHei"/>
              </a:rPr>
              <a:t>孩子</a:t>
            </a:r>
          </a:p>
        </p:txBody>
      </p:sp>
      <p:sp>
        <p:nvSpPr>
          <p:cNvPr id="461" name="T461"/>
          <p:cNvSpPr txBox="1"/>
          <p:nvPr/>
        </p:nvSpPr>
        <p:spPr>
          <a:xfrm>
            <a:off x="1113829" y="1615380"/>
            <a:ext cx="33233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3-18 岁</a:t>
            </a:r>
          </a:p>
        </p:txBody>
      </p:sp>
      <p:sp>
        <p:nvSpPr>
          <p:cNvPr id="462" name="R462"/>
          <p:cNvSpPr/>
          <p:nvPr/>
        </p:nvSpPr>
        <p:spPr>
          <a:xfrm>
            <a:off x="2017216" y="1343025"/>
            <a:ext cx="1322040" cy="443805"/>
          </a:xfrm>
          <a:prstGeom prst="roundRect">
            <a:avLst>
              <a:gd name="adj" fmla="val 21462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22000"/>
              </a:srgbClr>
            </a:solidFill>
          </a:ln>
        </p:spPr>
      </p:sp>
      <p:sp>
        <p:nvSpPr>
          <p:cNvPr id="463" name="T463"/>
          <p:cNvSpPr txBox="1"/>
          <p:nvPr/>
        </p:nvSpPr>
        <p:spPr>
          <a:xfrm>
            <a:off x="2563862" y="1447800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ffff"/>
                </a:solidFill>
                <a:latin typeface="Microsoft YaHei"/>
                <a:ea typeface="Microsoft YaHei"/>
              </a:rPr>
              <a:t>家长</a:t>
            </a:r>
          </a:p>
        </p:txBody>
      </p:sp>
      <p:sp>
        <p:nvSpPr>
          <p:cNvPr id="464" name="T464"/>
          <p:cNvSpPr txBox="1"/>
          <p:nvPr/>
        </p:nvSpPr>
        <p:spPr>
          <a:xfrm>
            <a:off x="2484090" y="1615380"/>
            <a:ext cx="38814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25-45 岁</a:t>
            </a:r>
          </a:p>
        </p:txBody>
      </p:sp>
      <p:sp>
        <p:nvSpPr>
          <p:cNvPr id="465" name="R465"/>
          <p:cNvSpPr/>
          <p:nvPr/>
        </p:nvSpPr>
        <p:spPr>
          <a:xfrm>
            <a:off x="3415456" y="1343025"/>
            <a:ext cx="1321891" cy="443805"/>
          </a:xfrm>
          <a:prstGeom prst="roundRect">
            <a:avLst>
              <a:gd name="adj" fmla="val 21462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22000"/>
              </a:srgbClr>
            </a:solidFill>
          </a:ln>
        </p:spPr>
      </p:sp>
      <p:sp>
        <p:nvSpPr>
          <p:cNvPr id="466" name="T466"/>
          <p:cNvSpPr txBox="1"/>
          <p:nvPr/>
        </p:nvSpPr>
        <p:spPr>
          <a:xfrm>
            <a:off x="3962102" y="1447800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ffff"/>
                </a:solidFill>
                <a:latin typeface="Microsoft YaHei"/>
                <a:ea typeface="Microsoft YaHei"/>
              </a:rPr>
              <a:t>老人</a:t>
            </a:r>
          </a:p>
        </p:txBody>
      </p:sp>
      <p:sp>
        <p:nvSpPr>
          <p:cNvPr id="467" name="T467"/>
          <p:cNvSpPr txBox="1"/>
          <p:nvPr/>
        </p:nvSpPr>
        <p:spPr>
          <a:xfrm>
            <a:off x="3882330" y="1615380"/>
            <a:ext cx="38814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55-75 岁</a:t>
            </a:r>
          </a:p>
        </p:txBody>
      </p:sp>
      <p:sp>
        <p:nvSpPr>
          <p:cNvPr id="468" name="T468"/>
          <p:cNvSpPr txBox="1"/>
          <p:nvPr/>
        </p:nvSpPr>
        <p:spPr>
          <a:xfrm>
            <a:off x="619125" y="1977330"/>
            <a:ext cx="61912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</a:rPr>
              <a:t>目标基数：</a:t>
            </a:r>
          </a:p>
        </p:txBody>
      </p:sp>
      <p:sp>
        <p:nvSpPr>
          <p:cNvPr id="469" name="T469"/>
          <p:cNvSpPr txBox="1"/>
          <p:nvPr/>
        </p:nvSpPr>
        <p:spPr>
          <a:xfrm>
            <a:off x="1238250" y="1977330"/>
            <a:ext cx="3360092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</a:rPr>
              <a:t>3-18 岁儿童家庭约 1.2 亿户；2024 年小学及幼儿园在校生约</a:t>
            </a:r>
          </a:p>
        </p:txBody>
      </p:sp>
      <p:sp>
        <p:nvSpPr>
          <p:cNvPr id="470" name="T470"/>
          <p:cNvSpPr txBox="1"/>
          <p:nvPr/>
        </p:nvSpPr>
        <p:spPr>
          <a:xfrm>
            <a:off x="619125" y="2194024"/>
            <a:ext cx="583257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</a:rPr>
              <a:t>1.4 亿人次</a:t>
            </a:r>
          </a:p>
        </p:txBody>
      </p:sp>
      <p:sp>
        <p:nvSpPr>
          <p:cNvPr id="471" name="R471"/>
          <p:cNvSpPr/>
          <p:nvPr/>
        </p:nvSpPr>
        <p:spPr>
          <a:xfrm>
            <a:off x="619125" y="2467867"/>
            <a:ext cx="4118223" cy="1009650"/>
          </a:xfrm>
          <a:prstGeom prst="roundRect">
            <a:avLst>
              <a:gd name="adj" fmla="val 9433"/>
            </a:avLst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16000"/>
              </a:srgbClr>
            </a:solidFill>
          </a:ln>
        </p:spPr>
      </p:sp>
      <p:sp>
        <p:nvSpPr>
          <p:cNvPr id="472" name="R472"/>
          <p:cNvSpPr/>
          <p:nvPr/>
        </p:nvSpPr>
        <p:spPr>
          <a:xfrm>
            <a:off x="762000" y="2610742"/>
            <a:ext cx="38100" cy="11430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473" name="T473"/>
          <p:cNvSpPr txBox="1"/>
          <p:nvPr/>
        </p:nvSpPr>
        <p:spPr>
          <a:xfrm>
            <a:off x="857250" y="2629792"/>
            <a:ext cx="9144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ffff"/>
                </a:solidFill>
                <a:latin typeface="Microsoft YaHei"/>
                <a:ea typeface="Microsoft YaHei"/>
              </a:rPr>
              <a:t>全家总体情况分析</a:t>
            </a:r>
          </a:p>
        </p:txBody>
      </p:sp>
      <p:sp>
        <p:nvSpPr>
          <p:cNvPr id="474" name="T474"/>
          <p:cNvSpPr txBox="1"/>
          <p:nvPr/>
        </p:nvSpPr>
        <p:spPr>
          <a:xfrm>
            <a:off x="762000" y="2877442"/>
            <a:ext cx="525512" cy="2714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425" b="1">
                <a:solidFill>
                  <a:srgbClr val="5ab0ff"/>
                </a:solidFill>
                <a:latin typeface="Inter"/>
                <a:ea typeface="Inter"/>
              </a:rPr>
              <a:t>0-100</a:t>
            </a:r>
          </a:p>
        </p:txBody>
      </p:sp>
      <p:sp>
        <p:nvSpPr>
          <p:cNvPr id="475" name="T475"/>
          <p:cNvSpPr txBox="1"/>
          <p:nvPr/>
        </p:nvSpPr>
        <p:spPr>
          <a:xfrm>
            <a:off x="1363712" y="2929830"/>
            <a:ext cx="21907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家庭五维健康指数，每日自动计算，三代同看</a:t>
            </a:r>
          </a:p>
        </p:txBody>
      </p:sp>
      <p:sp>
        <p:nvSpPr>
          <p:cNvPr id="476" name="T476"/>
          <p:cNvSpPr txBox="1"/>
          <p:nvPr/>
        </p:nvSpPr>
        <p:spPr>
          <a:xfrm>
            <a:off x="762000" y="3172717"/>
            <a:ext cx="361057" cy="2714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425" b="1">
                <a:solidFill>
                  <a:srgbClr val="5ab0ff"/>
                </a:solidFill>
                <a:latin typeface="Inter"/>
                <a:ea typeface="Inter"/>
              </a:rPr>
              <a:t>25+</a:t>
            </a:r>
          </a:p>
        </p:txBody>
      </p:sp>
      <p:sp>
        <p:nvSpPr>
          <p:cNvPr id="477" name="T477"/>
          <p:cNvSpPr txBox="1"/>
          <p:nvPr/>
        </p:nvSpPr>
        <p:spPr>
          <a:xfrm>
            <a:off x="1199257" y="3225105"/>
            <a:ext cx="1985516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数据源 · AI 对话前自动组装全家健康画像</a:t>
            </a:r>
          </a:p>
        </p:txBody>
      </p:sp>
      <p:sp>
        <p:nvSpPr>
          <p:cNvPr id="478" name="L478"/>
          <p:cNvSpPr/>
          <p:nvPr/>
        </p:nvSpPr>
        <p:spPr>
          <a:xfrm>
            <a:off x="619125" y="4857750"/>
            <a:ext cx="411822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79" name="T479"/>
          <p:cNvSpPr txBox="1"/>
          <p:nvPr/>
        </p:nvSpPr>
        <p:spPr>
          <a:xfrm>
            <a:off x="827037" y="5067300"/>
            <a:ext cx="527893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Inter"/>
                <a:ea typeface="Inter"/>
              </a:rPr>
              <a:t>1.2亿</a:t>
            </a:r>
          </a:p>
        </p:txBody>
      </p:sp>
      <p:sp>
        <p:nvSpPr>
          <p:cNvPr id="480" name="T480"/>
          <p:cNvSpPr txBox="1"/>
          <p:nvPr/>
        </p:nvSpPr>
        <p:spPr>
          <a:xfrm>
            <a:off x="805160" y="5334000"/>
            <a:ext cx="571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目标家庭户数</a:t>
            </a:r>
          </a:p>
        </p:txBody>
      </p:sp>
      <p:sp>
        <p:nvSpPr>
          <p:cNvPr id="481" name="T481"/>
          <p:cNvSpPr txBox="1"/>
          <p:nvPr/>
        </p:nvSpPr>
        <p:spPr>
          <a:xfrm>
            <a:off x="1827609" y="5067300"/>
            <a:ext cx="642788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Inter"/>
                <a:ea typeface="Inter"/>
              </a:rPr>
              <a:t>78.6%</a:t>
            </a:r>
          </a:p>
        </p:txBody>
      </p:sp>
      <p:sp>
        <p:nvSpPr>
          <p:cNvPr id="482" name="T482"/>
          <p:cNvSpPr txBox="1"/>
          <p:nvPr/>
        </p:nvSpPr>
        <p:spPr>
          <a:xfrm>
            <a:off x="1910953" y="5334000"/>
            <a:ext cx="47625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要求定制化</a:t>
            </a:r>
          </a:p>
        </p:txBody>
      </p:sp>
      <p:sp>
        <p:nvSpPr>
          <p:cNvPr id="483" name="T483"/>
          <p:cNvSpPr txBox="1"/>
          <p:nvPr/>
        </p:nvSpPr>
        <p:spPr>
          <a:xfrm>
            <a:off x="2885777" y="5067300"/>
            <a:ext cx="642788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Inter"/>
                <a:ea typeface="Inter"/>
              </a:rPr>
              <a:t>78.3%</a:t>
            </a:r>
          </a:p>
        </p:txBody>
      </p:sp>
      <p:sp>
        <p:nvSpPr>
          <p:cNvPr id="484" name="T484"/>
          <p:cNvSpPr txBox="1"/>
          <p:nvPr/>
        </p:nvSpPr>
        <p:spPr>
          <a:xfrm>
            <a:off x="2921496" y="5334000"/>
            <a:ext cx="571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心理辅导复购</a:t>
            </a:r>
          </a:p>
        </p:txBody>
      </p:sp>
      <p:sp>
        <p:nvSpPr>
          <p:cNvPr id="485" name="T485"/>
          <p:cNvSpPr txBox="1"/>
          <p:nvPr/>
        </p:nvSpPr>
        <p:spPr>
          <a:xfrm>
            <a:off x="3891111" y="5067300"/>
            <a:ext cx="748605" cy="3143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650" b="1">
                <a:solidFill>
                  <a:srgbClr val="ffffff"/>
                </a:solidFill>
                <a:latin typeface="Inter"/>
                <a:ea typeface="Inter"/>
              </a:rPr>
              <a:t>1.2-3万</a:t>
            </a:r>
          </a:p>
        </p:txBody>
      </p:sp>
      <p:sp>
        <p:nvSpPr>
          <p:cNvPr id="486" name="T486"/>
          <p:cNvSpPr txBox="1"/>
          <p:nvPr/>
        </p:nvSpPr>
        <p:spPr>
          <a:xfrm>
            <a:off x="3979664" y="5334000"/>
            <a:ext cx="571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年均教育支出</a:t>
            </a:r>
          </a:p>
        </p:txBody>
      </p:sp>
      <p:sp>
        <p:nvSpPr>
          <p:cNvPr id="487" name="R487"/>
          <p:cNvSpPr/>
          <p:nvPr/>
        </p:nvSpPr>
        <p:spPr>
          <a:xfrm>
            <a:off x="5127873" y="723900"/>
            <a:ext cx="6683126" cy="4876800"/>
          </a:xfrm>
          <a:prstGeom prst="roundRect">
            <a:avLst>
              <a:gd name="adj" fmla="val 2734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488" name="T488"/>
          <p:cNvSpPr txBox="1"/>
          <p:nvPr/>
        </p:nvSpPr>
        <p:spPr>
          <a:xfrm>
            <a:off x="5365998" y="1000125"/>
            <a:ext cx="30861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竞品对比：各占一个象限，无人全家通吃</a:t>
            </a:r>
          </a:p>
        </p:txBody>
      </p:sp>
      <p:sp>
        <p:nvSpPr>
          <p:cNvPr id="489" name="L489"/>
          <p:cNvSpPr/>
          <p:nvPr/>
        </p:nvSpPr>
        <p:spPr>
          <a:xfrm>
            <a:off x="5365998" y="1587103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90" name="T490"/>
          <p:cNvSpPr txBox="1"/>
          <p:nvPr/>
        </p:nvSpPr>
        <p:spPr>
          <a:xfrm>
            <a:off x="5385048" y="1423987"/>
            <a:ext cx="506164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维度 \ 竞品</a:t>
            </a:r>
          </a:p>
        </p:txBody>
      </p:sp>
      <p:sp>
        <p:nvSpPr>
          <p:cNvPr id="491" name="L491"/>
          <p:cNvSpPr/>
          <p:nvPr/>
        </p:nvSpPr>
        <p:spPr>
          <a:xfrm>
            <a:off x="6442323" y="1587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92" name="T492"/>
          <p:cNvSpPr txBox="1"/>
          <p:nvPr/>
        </p:nvSpPr>
        <p:spPr>
          <a:xfrm>
            <a:off x="6719441" y="1423987"/>
            <a:ext cx="300037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作业帮</a:t>
            </a:r>
          </a:p>
        </p:txBody>
      </p:sp>
      <p:sp>
        <p:nvSpPr>
          <p:cNvPr id="493" name="L493"/>
          <p:cNvSpPr/>
          <p:nvPr/>
        </p:nvSpPr>
        <p:spPr>
          <a:xfrm>
            <a:off x="7296596" y="1587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94" name="T494"/>
          <p:cNvSpPr txBox="1"/>
          <p:nvPr/>
        </p:nvSpPr>
        <p:spPr>
          <a:xfrm>
            <a:off x="7573714" y="1423987"/>
            <a:ext cx="300037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壹心理</a:t>
            </a:r>
          </a:p>
        </p:txBody>
      </p:sp>
      <p:sp>
        <p:nvSpPr>
          <p:cNvPr id="495" name="L495"/>
          <p:cNvSpPr/>
          <p:nvPr/>
        </p:nvSpPr>
        <p:spPr>
          <a:xfrm>
            <a:off x="8150869" y="1587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96" name="T496"/>
          <p:cNvSpPr txBox="1"/>
          <p:nvPr/>
        </p:nvSpPr>
        <p:spPr>
          <a:xfrm>
            <a:off x="8377981" y="1423987"/>
            <a:ext cx="4000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薄荷健康</a:t>
            </a:r>
          </a:p>
        </p:txBody>
      </p:sp>
      <p:sp>
        <p:nvSpPr>
          <p:cNvPr id="497" name="L497"/>
          <p:cNvSpPr/>
          <p:nvPr/>
        </p:nvSpPr>
        <p:spPr>
          <a:xfrm>
            <a:off x="9005143" y="1587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498" name="T498"/>
          <p:cNvSpPr txBox="1"/>
          <p:nvPr/>
        </p:nvSpPr>
        <p:spPr>
          <a:xfrm>
            <a:off x="9282261" y="1423987"/>
            <a:ext cx="300037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亲宝宝</a:t>
            </a:r>
          </a:p>
        </p:txBody>
      </p:sp>
      <p:sp>
        <p:nvSpPr>
          <p:cNvPr id="499" name="L499"/>
          <p:cNvSpPr/>
          <p:nvPr/>
        </p:nvSpPr>
        <p:spPr>
          <a:xfrm>
            <a:off x="9859416" y="1587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500" name="T500"/>
          <p:cNvSpPr txBox="1"/>
          <p:nvPr/>
        </p:nvSpPr>
        <p:spPr>
          <a:xfrm>
            <a:off x="10036522" y="1423987"/>
            <a:ext cx="500062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ebf3ff">
                    <a:alpha val="80000"/>
                  </a:srgbClr>
                </a:solidFill>
                <a:latin typeface="Microsoft YaHei"/>
                <a:ea typeface="Microsoft YaHei"/>
              </a:rPr>
              <a:t>平安好医生</a:t>
            </a:r>
          </a:p>
        </p:txBody>
      </p:sp>
      <p:sp>
        <p:nvSpPr>
          <p:cNvPr id="501" name="R501"/>
          <p:cNvSpPr/>
          <p:nvPr/>
        </p:nvSpPr>
        <p:spPr>
          <a:xfrm>
            <a:off x="10713690" y="1343025"/>
            <a:ext cx="854422" cy="244078"/>
          </a:xfrm>
          <a:prstGeom prst="roundRect">
            <a:avLst>
              <a:gd name="adj" fmla="val 23414"/>
            </a:avLst>
          </a:prstGeom>
          <a:solidFill>
            <a:srgbClr val="ff8c42">
              <a:alpha val="12000"/>
            </a:srgbClr>
          </a:solidFill>
        </p:spPr>
      </p:sp>
      <p:sp>
        <p:nvSpPr>
          <p:cNvPr id="502" name="L502"/>
          <p:cNvSpPr/>
          <p:nvPr/>
        </p:nvSpPr>
        <p:spPr>
          <a:xfrm>
            <a:off x="10713690" y="1587103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14000"/>
              </a:srgbClr>
            </a:solidFill>
          </a:ln>
        </p:spPr>
      </p:sp>
      <p:sp>
        <p:nvSpPr>
          <p:cNvPr id="503" name="T503"/>
          <p:cNvSpPr txBox="1"/>
          <p:nvPr/>
        </p:nvSpPr>
        <p:spPr>
          <a:xfrm>
            <a:off x="10935146" y="1423987"/>
            <a:ext cx="411509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 b="1">
                <a:solidFill>
                  <a:srgbClr val="ff8c42"/>
                </a:solidFill>
                <a:latin typeface="Microsoft YaHei"/>
                <a:ea typeface="Microsoft YaHei"/>
              </a:rPr>
              <a:t>浠艾福 ★</a:t>
            </a:r>
          </a:p>
        </p:txBody>
      </p:sp>
      <p:sp>
        <p:nvSpPr>
          <p:cNvPr id="504" name="L504"/>
          <p:cNvSpPr/>
          <p:nvPr/>
        </p:nvSpPr>
        <p:spPr>
          <a:xfrm>
            <a:off x="5365998" y="1872853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05" name="T505"/>
          <p:cNvSpPr txBox="1"/>
          <p:nvPr/>
        </p:nvSpPr>
        <p:spPr>
          <a:xfrm>
            <a:off x="5394573" y="1685329"/>
            <a:ext cx="768994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孩子教育 / 成长</a:t>
            </a:r>
          </a:p>
        </p:txBody>
      </p:sp>
      <p:sp>
        <p:nvSpPr>
          <p:cNvPr id="506" name="L506"/>
          <p:cNvSpPr/>
          <p:nvPr/>
        </p:nvSpPr>
        <p:spPr>
          <a:xfrm>
            <a:off x="6442323" y="18728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07" name="T507"/>
          <p:cNvSpPr txBox="1"/>
          <p:nvPr/>
        </p:nvSpPr>
        <p:spPr>
          <a:xfrm>
            <a:off x="6828085" y="168711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08" name="L508"/>
          <p:cNvSpPr/>
          <p:nvPr/>
        </p:nvSpPr>
        <p:spPr>
          <a:xfrm>
            <a:off x="7296596" y="18728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09" name="T509"/>
          <p:cNvSpPr txBox="1"/>
          <p:nvPr/>
        </p:nvSpPr>
        <p:spPr>
          <a:xfrm>
            <a:off x="7661969" y="168711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10" name="L510"/>
          <p:cNvSpPr/>
          <p:nvPr/>
        </p:nvSpPr>
        <p:spPr>
          <a:xfrm>
            <a:off x="8150869" y="18728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11" name="T511"/>
          <p:cNvSpPr txBox="1"/>
          <p:nvPr/>
        </p:nvSpPr>
        <p:spPr>
          <a:xfrm>
            <a:off x="8516242" y="168711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12" name="L512"/>
          <p:cNvSpPr/>
          <p:nvPr/>
        </p:nvSpPr>
        <p:spPr>
          <a:xfrm>
            <a:off x="9005143" y="18728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13" name="T513"/>
          <p:cNvSpPr txBox="1"/>
          <p:nvPr/>
        </p:nvSpPr>
        <p:spPr>
          <a:xfrm>
            <a:off x="9390905" y="168711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14" name="L514"/>
          <p:cNvSpPr/>
          <p:nvPr/>
        </p:nvSpPr>
        <p:spPr>
          <a:xfrm>
            <a:off x="9859416" y="18728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15" name="T515"/>
          <p:cNvSpPr txBox="1"/>
          <p:nvPr/>
        </p:nvSpPr>
        <p:spPr>
          <a:xfrm>
            <a:off x="10222408" y="168711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16" name="R516"/>
          <p:cNvSpPr/>
          <p:nvPr/>
        </p:nvSpPr>
        <p:spPr>
          <a:xfrm>
            <a:off x="10713690" y="1587103"/>
            <a:ext cx="854422" cy="285750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17" name="L517"/>
          <p:cNvSpPr/>
          <p:nvPr/>
        </p:nvSpPr>
        <p:spPr>
          <a:xfrm>
            <a:off x="10713690" y="1872853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18" name="L518"/>
          <p:cNvSpPr/>
          <p:nvPr/>
        </p:nvSpPr>
        <p:spPr>
          <a:xfrm>
            <a:off x="11568112" y="158710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19" name="L519"/>
          <p:cNvSpPr/>
          <p:nvPr/>
        </p:nvSpPr>
        <p:spPr>
          <a:xfrm>
            <a:off x="10713690" y="158710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20" name="T520"/>
          <p:cNvSpPr txBox="1"/>
          <p:nvPr/>
        </p:nvSpPr>
        <p:spPr>
          <a:xfrm>
            <a:off x="11099452" y="168711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21" name="L521"/>
          <p:cNvSpPr/>
          <p:nvPr/>
        </p:nvSpPr>
        <p:spPr>
          <a:xfrm>
            <a:off x="5365998" y="2158603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22" name="T522"/>
          <p:cNvSpPr txBox="1"/>
          <p:nvPr/>
        </p:nvSpPr>
        <p:spPr>
          <a:xfrm>
            <a:off x="5394573" y="1971079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心理测评</a:t>
            </a:r>
          </a:p>
        </p:txBody>
      </p:sp>
      <p:sp>
        <p:nvSpPr>
          <p:cNvPr id="523" name="L523"/>
          <p:cNvSpPr/>
          <p:nvPr/>
        </p:nvSpPr>
        <p:spPr>
          <a:xfrm>
            <a:off x="6442323" y="21586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24" name="T524"/>
          <p:cNvSpPr txBox="1"/>
          <p:nvPr/>
        </p:nvSpPr>
        <p:spPr>
          <a:xfrm>
            <a:off x="6807696" y="197286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25" name="L525"/>
          <p:cNvSpPr/>
          <p:nvPr/>
        </p:nvSpPr>
        <p:spPr>
          <a:xfrm>
            <a:off x="7296596" y="21586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26" name="T526"/>
          <p:cNvSpPr txBox="1"/>
          <p:nvPr/>
        </p:nvSpPr>
        <p:spPr>
          <a:xfrm>
            <a:off x="7682358" y="197286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27" name="L527"/>
          <p:cNvSpPr/>
          <p:nvPr/>
        </p:nvSpPr>
        <p:spPr>
          <a:xfrm>
            <a:off x="8150869" y="21586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28" name="T528"/>
          <p:cNvSpPr txBox="1"/>
          <p:nvPr/>
        </p:nvSpPr>
        <p:spPr>
          <a:xfrm>
            <a:off x="8516242" y="197286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29" name="L529"/>
          <p:cNvSpPr/>
          <p:nvPr/>
        </p:nvSpPr>
        <p:spPr>
          <a:xfrm>
            <a:off x="9005143" y="21586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30" name="T530"/>
          <p:cNvSpPr txBox="1"/>
          <p:nvPr/>
        </p:nvSpPr>
        <p:spPr>
          <a:xfrm>
            <a:off x="9370516" y="197286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31" name="L531"/>
          <p:cNvSpPr/>
          <p:nvPr/>
        </p:nvSpPr>
        <p:spPr>
          <a:xfrm>
            <a:off x="9859416" y="21586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32" name="T532"/>
          <p:cNvSpPr txBox="1"/>
          <p:nvPr/>
        </p:nvSpPr>
        <p:spPr>
          <a:xfrm>
            <a:off x="10227022" y="197286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33" name="R533"/>
          <p:cNvSpPr/>
          <p:nvPr/>
        </p:nvSpPr>
        <p:spPr>
          <a:xfrm>
            <a:off x="10713690" y="1872853"/>
            <a:ext cx="854422" cy="285750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34" name="L534"/>
          <p:cNvSpPr/>
          <p:nvPr/>
        </p:nvSpPr>
        <p:spPr>
          <a:xfrm>
            <a:off x="10713690" y="2158603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35" name="L535"/>
          <p:cNvSpPr/>
          <p:nvPr/>
        </p:nvSpPr>
        <p:spPr>
          <a:xfrm>
            <a:off x="11568112" y="187285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36" name="L536"/>
          <p:cNvSpPr/>
          <p:nvPr/>
        </p:nvSpPr>
        <p:spPr>
          <a:xfrm>
            <a:off x="10713690" y="187285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37" name="T537"/>
          <p:cNvSpPr txBox="1"/>
          <p:nvPr/>
        </p:nvSpPr>
        <p:spPr>
          <a:xfrm>
            <a:off x="11099452" y="197286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38" name="L538"/>
          <p:cNvSpPr/>
          <p:nvPr/>
        </p:nvSpPr>
        <p:spPr>
          <a:xfrm>
            <a:off x="5365998" y="2444353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39" name="T539"/>
          <p:cNvSpPr txBox="1"/>
          <p:nvPr/>
        </p:nvSpPr>
        <p:spPr>
          <a:xfrm>
            <a:off x="5394573" y="2256829"/>
            <a:ext cx="988069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健康管理 / 报告解读</a:t>
            </a:r>
          </a:p>
        </p:txBody>
      </p:sp>
      <p:sp>
        <p:nvSpPr>
          <p:cNvPr id="540" name="L540"/>
          <p:cNvSpPr/>
          <p:nvPr/>
        </p:nvSpPr>
        <p:spPr>
          <a:xfrm>
            <a:off x="6442323" y="24443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41" name="T541"/>
          <p:cNvSpPr txBox="1"/>
          <p:nvPr/>
        </p:nvSpPr>
        <p:spPr>
          <a:xfrm>
            <a:off x="6807696" y="225861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42" name="L542"/>
          <p:cNvSpPr/>
          <p:nvPr/>
        </p:nvSpPr>
        <p:spPr>
          <a:xfrm>
            <a:off x="7296596" y="24443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43" name="T543"/>
          <p:cNvSpPr txBox="1"/>
          <p:nvPr/>
        </p:nvSpPr>
        <p:spPr>
          <a:xfrm>
            <a:off x="7661969" y="225861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44" name="L544"/>
          <p:cNvSpPr/>
          <p:nvPr/>
        </p:nvSpPr>
        <p:spPr>
          <a:xfrm>
            <a:off x="8150869" y="24443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45" name="T545"/>
          <p:cNvSpPr txBox="1"/>
          <p:nvPr/>
        </p:nvSpPr>
        <p:spPr>
          <a:xfrm>
            <a:off x="8520856" y="225861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46" name="L546"/>
          <p:cNvSpPr/>
          <p:nvPr/>
        </p:nvSpPr>
        <p:spPr>
          <a:xfrm>
            <a:off x="9005143" y="24443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47" name="T547"/>
          <p:cNvSpPr txBox="1"/>
          <p:nvPr/>
        </p:nvSpPr>
        <p:spPr>
          <a:xfrm>
            <a:off x="9375130" y="225861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48" name="L548"/>
          <p:cNvSpPr/>
          <p:nvPr/>
        </p:nvSpPr>
        <p:spPr>
          <a:xfrm>
            <a:off x="9859416" y="244435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49" name="T549"/>
          <p:cNvSpPr txBox="1"/>
          <p:nvPr/>
        </p:nvSpPr>
        <p:spPr>
          <a:xfrm>
            <a:off x="10242798" y="225861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50" name="R550"/>
          <p:cNvSpPr/>
          <p:nvPr/>
        </p:nvSpPr>
        <p:spPr>
          <a:xfrm>
            <a:off x="10713690" y="2158603"/>
            <a:ext cx="854422" cy="285750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51" name="L551"/>
          <p:cNvSpPr/>
          <p:nvPr/>
        </p:nvSpPr>
        <p:spPr>
          <a:xfrm>
            <a:off x="10713690" y="2444353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52" name="L552"/>
          <p:cNvSpPr/>
          <p:nvPr/>
        </p:nvSpPr>
        <p:spPr>
          <a:xfrm>
            <a:off x="11568112" y="215860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53" name="L553"/>
          <p:cNvSpPr/>
          <p:nvPr/>
        </p:nvSpPr>
        <p:spPr>
          <a:xfrm>
            <a:off x="10713690" y="215860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54" name="T554"/>
          <p:cNvSpPr txBox="1"/>
          <p:nvPr/>
        </p:nvSpPr>
        <p:spPr>
          <a:xfrm>
            <a:off x="11099452" y="225861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55" name="L555"/>
          <p:cNvSpPr/>
          <p:nvPr/>
        </p:nvSpPr>
        <p:spPr>
          <a:xfrm>
            <a:off x="5365998" y="2730103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56" name="T556"/>
          <p:cNvSpPr txBox="1"/>
          <p:nvPr/>
        </p:nvSpPr>
        <p:spPr>
          <a:xfrm>
            <a:off x="5394573" y="2542579"/>
            <a:ext cx="988069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家长 / 老人全家覆盖</a:t>
            </a:r>
          </a:p>
        </p:txBody>
      </p:sp>
      <p:sp>
        <p:nvSpPr>
          <p:cNvPr id="557" name="L557"/>
          <p:cNvSpPr/>
          <p:nvPr/>
        </p:nvSpPr>
        <p:spPr>
          <a:xfrm>
            <a:off x="6442323" y="2730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58" name="T558"/>
          <p:cNvSpPr txBox="1"/>
          <p:nvPr/>
        </p:nvSpPr>
        <p:spPr>
          <a:xfrm>
            <a:off x="6807696" y="2544365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59" name="L559"/>
          <p:cNvSpPr/>
          <p:nvPr/>
        </p:nvSpPr>
        <p:spPr>
          <a:xfrm>
            <a:off x="7296596" y="2730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60" name="T560"/>
          <p:cNvSpPr txBox="1"/>
          <p:nvPr/>
        </p:nvSpPr>
        <p:spPr>
          <a:xfrm>
            <a:off x="7666583" y="254436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61" name="L561"/>
          <p:cNvSpPr/>
          <p:nvPr/>
        </p:nvSpPr>
        <p:spPr>
          <a:xfrm>
            <a:off x="8150869" y="2730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62" name="T562"/>
          <p:cNvSpPr txBox="1"/>
          <p:nvPr/>
        </p:nvSpPr>
        <p:spPr>
          <a:xfrm>
            <a:off x="8520856" y="254436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63" name="L563"/>
          <p:cNvSpPr/>
          <p:nvPr/>
        </p:nvSpPr>
        <p:spPr>
          <a:xfrm>
            <a:off x="9005143" y="2730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64" name="T564"/>
          <p:cNvSpPr txBox="1"/>
          <p:nvPr/>
        </p:nvSpPr>
        <p:spPr>
          <a:xfrm>
            <a:off x="9375130" y="2544365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65" name="L565"/>
          <p:cNvSpPr/>
          <p:nvPr/>
        </p:nvSpPr>
        <p:spPr>
          <a:xfrm>
            <a:off x="9859416" y="2730103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66" name="T566"/>
          <p:cNvSpPr txBox="1"/>
          <p:nvPr/>
        </p:nvSpPr>
        <p:spPr>
          <a:xfrm>
            <a:off x="10242798" y="254436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67" name="R567"/>
          <p:cNvSpPr/>
          <p:nvPr/>
        </p:nvSpPr>
        <p:spPr>
          <a:xfrm>
            <a:off x="10713690" y="2444353"/>
            <a:ext cx="854422" cy="285750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68" name="L568"/>
          <p:cNvSpPr/>
          <p:nvPr/>
        </p:nvSpPr>
        <p:spPr>
          <a:xfrm>
            <a:off x="10713690" y="2730103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69" name="L569"/>
          <p:cNvSpPr/>
          <p:nvPr/>
        </p:nvSpPr>
        <p:spPr>
          <a:xfrm>
            <a:off x="11568112" y="244435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70" name="L570"/>
          <p:cNvSpPr/>
          <p:nvPr/>
        </p:nvSpPr>
        <p:spPr>
          <a:xfrm>
            <a:off x="10713690" y="2444353"/>
            <a:ext cx="9525" cy="285750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71" name="T571"/>
          <p:cNvSpPr txBox="1"/>
          <p:nvPr/>
        </p:nvSpPr>
        <p:spPr>
          <a:xfrm>
            <a:off x="11099452" y="2544365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72" name="L572"/>
          <p:cNvSpPr/>
          <p:nvPr/>
        </p:nvSpPr>
        <p:spPr>
          <a:xfrm>
            <a:off x="5365998" y="3132534"/>
            <a:ext cx="1076325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73" name="T573"/>
          <p:cNvSpPr txBox="1"/>
          <p:nvPr/>
        </p:nvSpPr>
        <p:spPr>
          <a:xfrm>
            <a:off x="5394573" y="2825353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服务闭环</a:t>
            </a:r>
          </a:p>
        </p:txBody>
      </p:sp>
      <p:sp>
        <p:nvSpPr>
          <p:cNvPr id="574" name="T574"/>
          <p:cNvSpPr txBox="1"/>
          <p:nvPr/>
        </p:nvSpPr>
        <p:spPr>
          <a:xfrm>
            <a:off x="5394573" y="2962275"/>
            <a:ext cx="995362" cy="1357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12">
                <a:solidFill>
                  <a:srgbClr val="ebf3ff">
                    <a:alpha val="50000"/>
                  </a:srgbClr>
                </a:solidFill>
                <a:latin typeface="Microsoft YaHei"/>
                <a:ea typeface="Microsoft YaHei"/>
              </a:rPr>
              <a:t>检测→分析→方案→复测</a:t>
            </a:r>
          </a:p>
        </p:txBody>
      </p:sp>
      <p:sp>
        <p:nvSpPr>
          <p:cNvPr id="575" name="L575"/>
          <p:cNvSpPr/>
          <p:nvPr/>
        </p:nvSpPr>
        <p:spPr>
          <a:xfrm>
            <a:off x="6442323" y="3132534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76" name="T576"/>
          <p:cNvSpPr txBox="1"/>
          <p:nvPr/>
        </p:nvSpPr>
        <p:spPr>
          <a:xfrm>
            <a:off x="6812309" y="2888456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77" name="L577"/>
          <p:cNvSpPr/>
          <p:nvPr/>
        </p:nvSpPr>
        <p:spPr>
          <a:xfrm>
            <a:off x="7296596" y="3132534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78" name="T578"/>
          <p:cNvSpPr txBox="1"/>
          <p:nvPr/>
        </p:nvSpPr>
        <p:spPr>
          <a:xfrm>
            <a:off x="7666583" y="2888456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79" name="L579"/>
          <p:cNvSpPr/>
          <p:nvPr/>
        </p:nvSpPr>
        <p:spPr>
          <a:xfrm>
            <a:off x="8150869" y="3132534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80" name="T580"/>
          <p:cNvSpPr txBox="1"/>
          <p:nvPr/>
        </p:nvSpPr>
        <p:spPr>
          <a:xfrm>
            <a:off x="8520856" y="2888456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9e0b"/>
                </a:solidFill>
                <a:latin typeface="Microsoft YaHei"/>
                <a:ea typeface="Microsoft YaHei"/>
              </a:rPr>
              <a:t>◐</a:t>
            </a:r>
          </a:p>
        </p:txBody>
      </p:sp>
      <p:sp>
        <p:nvSpPr>
          <p:cNvPr id="581" name="L581"/>
          <p:cNvSpPr/>
          <p:nvPr/>
        </p:nvSpPr>
        <p:spPr>
          <a:xfrm>
            <a:off x="9005143" y="3132534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82" name="T582"/>
          <p:cNvSpPr txBox="1"/>
          <p:nvPr/>
        </p:nvSpPr>
        <p:spPr>
          <a:xfrm>
            <a:off x="9370516" y="2888456"/>
            <a:ext cx="12352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28000"/>
                  </a:srgbClr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583" name="L583"/>
          <p:cNvSpPr/>
          <p:nvPr/>
        </p:nvSpPr>
        <p:spPr>
          <a:xfrm>
            <a:off x="9859416" y="3132534"/>
            <a:ext cx="854273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84" name="T584"/>
          <p:cNvSpPr txBox="1"/>
          <p:nvPr/>
        </p:nvSpPr>
        <p:spPr>
          <a:xfrm>
            <a:off x="10242798" y="288845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85" name="R585"/>
          <p:cNvSpPr/>
          <p:nvPr/>
        </p:nvSpPr>
        <p:spPr>
          <a:xfrm>
            <a:off x="10713690" y="2730103"/>
            <a:ext cx="854422" cy="402431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86" name="L586"/>
          <p:cNvSpPr/>
          <p:nvPr/>
        </p:nvSpPr>
        <p:spPr>
          <a:xfrm>
            <a:off x="10713690" y="3132534"/>
            <a:ext cx="854422" cy="9525"/>
          </a:xfrm>
          <a:prstGeom prst="line">
            <a:avLst/>
          </a:prstGeom>
          <a:noFill/>
          <a:ln w="12700">
            <a:solidFill>
              <a:srgbClr val="ffffff">
                <a:alpha val="6000"/>
              </a:srgbClr>
            </a:solidFill>
          </a:ln>
        </p:spPr>
      </p:sp>
      <p:sp>
        <p:nvSpPr>
          <p:cNvPr id="587" name="L587"/>
          <p:cNvSpPr/>
          <p:nvPr/>
        </p:nvSpPr>
        <p:spPr>
          <a:xfrm>
            <a:off x="11568112" y="2730103"/>
            <a:ext cx="9525" cy="402431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88" name="L588"/>
          <p:cNvSpPr/>
          <p:nvPr/>
        </p:nvSpPr>
        <p:spPr>
          <a:xfrm>
            <a:off x="10713690" y="2730103"/>
            <a:ext cx="9525" cy="402431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89" name="T589"/>
          <p:cNvSpPr txBox="1"/>
          <p:nvPr/>
        </p:nvSpPr>
        <p:spPr>
          <a:xfrm>
            <a:off x="11099452" y="288845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0" name="T590"/>
          <p:cNvSpPr txBox="1"/>
          <p:nvPr/>
        </p:nvSpPr>
        <p:spPr>
          <a:xfrm>
            <a:off x="5394573" y="3230760"/>
            <a:ext cx="470296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85000"/>
                  </a:srgbClr>
                </a:solidFill>
                <a:latin typeface="Microsoft YaHei"/>
                <a:ea typeface="Microsoft YaHei"/>
              </a:rPr>
              <a:t>AI 个性化</a:t>
            </a:r>
          </a:p>
        </p:txBody>
      </p:sp>
      <p:sp>
        <p:nvSpPr>
          <p:cNvPr id="591" name="T591"/>
          <p:cNvSpPr txBox="1"/>
          <p:nvPr/>
        </p:nvSpPr>
        <p:spPr>
          <a:xfrm>
            <a:off x="6828085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2" name="T592"/>
          <p:cNvSpPr txBox="1"/>
          <p:nvPr/>
        </p:nvSpPr>
        <p:spPr>
          <a:xfrm>
            <a:off x="7682358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3" name="T593"/>
          <p:cNvSpPr txBox="1"/>
          <p:nvPr/>
        </p:nvSpPr>
        <p:spPr>
          <a:xfrm>
            <a:off x="8536632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4" name="T594"/>
          <p:cNvSpPr txBox="1"/>
          <p:nvPr/>
        </p:nvSpPr>
        <p:spPr>
          <a:xfrm>
            <a:off x="9390905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5" name="T595"/>
          <p:cNvSpPr txBox="1"/>
          <p:nvPr/>
        </p:nvSpPr>
        <p:spPr>
          <a:xfrm>
            <a:off x="10242798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596" name="R596"/>
          <p:cNvSpPr/>
          <p:nvPr/>
        </p:nvSpPr>
        <p:spPr>
          <a:xfrm>
            <a:off x="10713690" y="3132534"/>
            <a:ext cx="854422" cy="280987"/>
          </a:xfrm>
          <a:prstGeom prst="rect">
            <a:avLst/>
          </a:prstGeom>
          <a:solidFill>
            <a:srgbClr val="ff8c42">
              <a:alpha val="10000"/>
            </a:srgbClr>
          </a:solidFill>
        </p:spPr>
      </p:sp>
      <p:sp>
        <p:nvSpPr>
          <p:cNvPr id="597" name="L597"/>
          <p:cNvSpPr/>
          <p:nvPr/>
        </p:nvSpPr>
        <p:spPr>
          <a:xfrm>
            <a:off x="11568112" y="3132534"/>
            <a:ext cx="9525" cy="280987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98" name="L598"/>
          <p:cNvSpPr/>
          <p:nvPr/>
        </p:nvSpPr>
        <p:spPr>
          <a:xfrm>
            <a:off x="10713690" y="3132534"/>
            <a:ext cx="9525" cy="280987"/>
          </a:xfrm>
          <a:prstGeom prst="line">
            <a:avLst/>
          </a:prstGeom>
          <a:noFill/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599" name="T599"/>
          <p:cNvSpPr txBox="1"/>
          <p:nvPr/>
        </p:nvSpPr>
        <p:spPr>
          <a:xfrm>
            <a:off x="11099452" y="3232546"/>
            <a:ext cx="827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✓</a:t>
            </a:r>
          </a:p>
        </p:txBody>
      </p:sp>
      <p:sp>
        <p:nvSpPr>
          <p:cNvPr id="600" name="T600"/>
          <p:cNvSpPr txBox="1"/>
          <p:nvPr/>
        </p:nvSpPr>
        <p:spPr>
          <a:xfrm>
            <a:off x="5365998" y="3518296"/>
            <a:ext cx="2871341" cy="1285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675">
                <a:solidFill>
                  <a:srgbClr val="ebf3ff">
                    <a:alpha val="40000"/>
                  </a:srgbClr>
                </a:solidFill>
                <a:latin typeface="Microsoft YaHei"/>
                <a:ea typeface="Microsoft YaHei"/>
              </a:rPr>
              <a:t>注：✓ 已覆盖　◐ 部分覆盖　— 未覆盖（基于截至 2026-08 公开信息）</a:t>
            </a:r>
          </a:p>
        </p:txBody>
      </p:sp>
      <p:sp>
        <p:nvSpPr>
          <p:cNvPr id="601" name="L601"/>
          <p:cNvSpPr/>
          <p:nvPr/>
        </p:nvSpPr>
        <p:spPr>
          <a:xfrm>
            <a:off x="5365998" y="5094089"/>
            <a:ext cx="6206876" cy="9525"/>
          </a:xfrm>
          <a:prstGeom prst="line">
            <a:avLst/>
          </a:prstGeom>
          <a:noFill/>
          <a:ln w="12700">
            <a:solidFill>
              <a:srgbClr val="ffffff">
                <a:alpha val="15000"/>
              </a:srgbClr>
            </a:solidFill>
          </a:ln>
        </p:spPr>
      </p:sp>
      <p:sp>
        <p:nvSpPr>
          <p:cNvPr id="602" name="T602"/>
          <p:cNvSpPr txBox="1"/>
          <p:nvPr/>
        </p:nvSpPr>
        <p:spPr>
          <a:xfrm>
            <a:off x="5365998" y="5246489"/>
            <a:ext cx="8340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10b981"/>
                </a:solidFill>
                <a:latin typeface="Microsoft YaHei"/>
                <a:ea typeface="Microsoft YaHei"/>
              </a:rPr>
              <a:t>平台渗透率不足</a:t>
            </a:r>
          </a:p>
        </p:txBody>
      </p:sp>
      <p:sp>
        <p:nvSpPr>
          <p:cNvPr id="603" name="T603"/>
          <p:cNvSpPr txBox="1"/>
          <p:nvPr/>
        </p:nvSpPr>
        <p:spPr>
          <a:xfrm>
            <a:off x="6200030" y="5246489"/>
            <a:ext cx="176956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ffff"/>
                </a:solidFill>
                <a:latin typeface="Microsoft YaHei"/>
                <a:ea typeface="Microsoft YaHei"/>
              </a:rPr>
              <a:t>3%</a:t>
            </a:r>
          </a:p>
        </p:txBody>
      </p:sp>
      <p:sp>
        <p:nvSpPr>
          <p:cNvPr id="604" name="T604"/>
          <p:cNvSpPr txBox="1"/>
          <p:nvPr/>
        </p:nvSpPr>
        <p:spPr>
          <a:xfrm>
            <a:off x="6376987" y="5246489"/>
            <a:ext cx="252725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10b981"/>
                </a:solidFill>
                <a:latin typeface="Microsoft YaHei"/>
                <a:ea typeface="Microsoft YaHei"/>
              </a:rPr>
              <a:t>—— 97% 市场待开拓，全家一体化卡位窗口打开</a:t>
            </a:r>
          </a:p>
        </p:txBody>
      </p:sp>
      <p:sp>
        <p:nvSpPr>
          <p:cNvPr id="605" name="R605"/>
          <p:cNvSpPr/>
          <p:nvPr/>
        </p:nvSpPr>
        <p:spPr>
          <a:xfrm>
            <a:off x="381000" y="5791200"/>
            <a:ext cx="11430000" cy="685800"/>
          </a:xfrm>
          <a:prstGeom prst="roundRect">
            <a:avLst>
              <a:gd name="adj" fmla="val 19444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606" name="L606"/>
          <p:cNvSpPr/>
          <p:nvPr/>
        </p:nvSpPr>
        <p:spPr>
          <a:xfrm>
            <a:off x="1295400" y="6053137"/>
            <a:ext cx="9525" cy="161925"/>
          </a:xfrm>
          <a:prstGeom prst="line">
            <a:avLst/>
          </a:prstGeom>
          <a:noFill/>
          <a:ln w="12700">
            <a:solidFill>
              <a:srgbClr val="ffffff">
                <a:alpha val="12000"/>
              </a:srgbClr>
            </a:solidFill>
          </a:ln>
        </p:spPr>
      </p:sp>
      <p:sp>
        <p:nvSpPr>
          <p:cNvPr id="607" name="T607"/>
          <p:cNvSpPr txBox="1"/>
          <p:nvPr/>
        </p:nvSpPr>
        <p:spPr>
          <a:xfrm>
            <a:off x="619125" y="6091237"/>
            <a:ext cx="53340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8c42"/>
                </a:solidFill>
                <a:latin typeface="Microsoft YaHei"/>
                <a:ea typeface="Microsoft YaHei"/>
              </a:rPr>
              <a:t>平台实力</a:t>
            </a:r>
          </a:p>
        </p:txBody>
      </p:sp>
      <p:sp>
        <p:nvSpPr>
          <p:cNvPr id="608" name="T608"/>
          <p:cNvSpPr txBox="1"/>
          <p:nvPr/>
        </p:nvSpPr>
        <p:spPr>
          <a:xfrm>
            <a:off x="1543050" y="6067425"/>
            <a:ext cx="38010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25+</a:t>
            </a:r>
          </a:p>
        </p:txBody>
      </p:sp>
      <p:sp>
        <p:nvSpPr>
          <p:cNvPr id="609" name="T609"/>
          <p:cNvSpPr txBox="1"/>
          <p:nvPr/>
        </p:nvSpPr>
        <p:spPr>
          <a:xfrm>
            <a:off x="1980307" y="6129337"/>
            <a:ext cx="547687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评分数据源</a:t>
            </a:r>
          </a:p>
        </p:txBody>
      </p:sp>
      <p:sp>
        <p:nvSpPr>
          <p:cNvPr id="610" name="T610"/>
          <p:cNvSpPr txBox="1"/>
          <p:nvPr/>
        </p:nvSpPr>
        <p:spPr>
          <a:xfrm>
            <a:off x="2775644" y="6067425"/>
            <a:ext cx="497532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500+</a:t>
            </a:r>
          </a:p>
        </p:txBody>
      </p:sp>
      <p:sp>
        <p:nvSpPr>
          <p:cNvPr id="611" name="T611"/>
          <p:cNvSpPr txBox="1"/>
          <p:nvPr/>
        </p:nvSpPr>
        <p:spPr>
          <a:xfrm>
            <a:off x="3330326" y="6129337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涉及指标</a:t>
            </a:r>
          </a:p>
        </p:txBody>
      </p:sp>
      <p:sp>
        <p:nvSpPr>
          <p:cNvPr id="612" name="T612"/>
          <p:cNvSpPr txBox="1"/>
          <p:nvPr/>
        </p:nvSpPr>
        <p:spPr>
          <a:xfrm>
            <a:off x="4016126" y="6067425"/>
            <a:ext cx="38010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48+</a:t>
            </a:r>
          </a:p>
        </p:txBody>
      </p:sp>
      <p:sp>
        <p:nvSpPr>
          <p:cNvPr id="613" name="T613"/>
          <p:cNvSpPr txBox="1"/>
          <p:nvPr/>
        </p:nvSpPr>
        <p:spPr>
          <a:xfrm>
            <a:off x="4453383" y="6129337"/>
            <a:ext cx="328612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智能体</a:t>
            </a:r>
          </a:p>
        </p:txBody>
      </p:sp>
      <p:sp>
        <p:nvSpPr>
          <p:cNvPr id="614" name="T614"/>
          <p:cNvSpPr txBox="1"/>
          <p:nvPr/>
        </p:nvSpPr>
        <p:spPr>
          <a:xfrm>
            <a:off x="5029646" y="6067425"/>
            <a:ext cx="234999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47</a:t>
            </a:r>
          </a:p>
        </p:txBody>
      </p:sp>
      <p:sp>
        <p:nvSpPr>
          <p:cNvPr id="615" name="T615"/>
          <p:cNvSpPr txBox="1"/>
          <p:nvPr/>
        </p:nvSpPr>
        <p:spPr>
          <a:xfrm>
            <a:off x="5321796" y="6129337"/>
            <a:ext cx="547687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类关系实体</a:t>
            </a:r>
          </a:p>
        </p:txBody>
      </p:sp>
      <p:sp>
        <p:nvSpPr>
          <p:cNvPr id="616" name="T616"/>
          <p:cNvSpPr txBox="1"/>
          <p:nvPr/>
        </p:nvSpPr>
        <p:spPr>
          <a:xfrm>
            <a:off x="6117133" y="6067425"/>
            <a:ext cx="234999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15</a:t>
            </a:r>
          </a:p>
        </p:txBody>
      </p:sp>
      <p:sp>
        <p:nvSpPr>
          <p:cNvPr id="617" name="T617"/>
          <p:cNvSpPr txBox="1"/>
          <p:nvPr/>
        </p:nvSpPr>
        <p:spPr>
          <a:xfrm>
            <a:off x="6409283" y="6129337"/>
            <a:ext cx="328612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大模块</a:t>
            </a:r>
          </a:p>
        </p:txBody>
      </p:sp>
      <p:sp>
        <p:nvSpPr>
          <p:cNvPr id="618" name="T618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619" name="T619"/>
          <p:cNvSpPr txBox="1"/>
          <p:nvPr/>
        </p:nvSpPr>
        <p:spPr>
          <a:xfrm>
            <a:off x="1738610" y="257175"/>
            <a:ext cx="42100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全家健康新蓝海：无一体化的空白市场</a:t>
            </a:r>
          </a:p>
        </p:txBody>
      </p:sp>
      <p:sp>
        <p:nvSpPr>
          <p:cNvPr id="620" name="T620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621" name="T621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22" name="R622"/>
          <p:cNvSpPr/>
          <p:nvPr/>
        </p:nvSpPr>
        <p:spPr>
          <a:xfrm>
            <a:off x="381000" y="762000"/>
            <a:ext cx="8191500" cy="6617791"/>
          </a:xfrm>
          <a:prstGeom prst="roundRect">
            <a:avLst>
              <a:gd name="adj" fmla="val 2015"/>
            </a:avLst>
          </a:prstGeom>
          <a:gradFill>
            <a:gsLst>
              <a:gs pos="0">
                <a:srgbClr val="ff8c42"/>
              </a:gs>
              <a:gs pos="50000">
                <a:srgbClr val="ff8c42"/>
              </a:gs>
              <a:gs pos="100000">
                <a:srgbClr val="10264a"/>
              </a:gs>
            </a:gsLst>
            <a:lin ang="2700000" scaled="0"/>
          </a:gra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623" name="T623"/>
          <p:cNvSpPr txBox="1"/>
          <p:nvPr/>
        </p:nvSpPr>
        <p:spPr>
          <a:xfrm>
            <a:off x="619125" y="1057275"/>
            <a:ext cx="1549151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fffff"/>
                </a:solidFill>
                <a:latin typeface="Microsoft YaHei"/>
                <a:ea typeface="Microsoft YaHei"/>
              </a:rPr>
              <a:t>四类收入 · 三边市场</a:t>
            </a:r>
          </a:p>
        </p:txBody>
      </p:sp>
      <p:sp>
        <p:nvSpPr>
          <p:cNvPr id="624" name="T624"/>
          <p:cNvSpPr txBox="1"/>
          <p:nvPr/>
        </p:nvSpPr>
        <p:spPr>
          <a:xfrm>
            <a:off x="619125" y="1452562"/>
            <a:ext cx="342855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• 测评服务费：测评订单平台抽佣 15-25%，毛利率 60-70%</a:t>
            </a:r>
          </a:p>
        </p:txBody>
      </p:sp>
      <p:sp>
        <p:nvSpPr>
          <p:cNvPr id="625" name="T625"/>
          <p:cNvSpPr txBox="1"/>
          <p:nvPr/>
        </p:nvSpPr>
        <p:spPr>
          <a:xfrm>
            <a:off x="619125" y="1683990"/>
            <a:ext cx="317137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• 规划师佣金：套餐销售抽佣 10-20%，毛利率 80-90%</a:t>
            </a:r>
          </a:p>
        </p:txBody>
      </p:sp>
      <p:sp>
        <p:nvSpPr>
          <p:cNvPr id="626" name="T626"/>
          <p:cNvSpPr txBox="1"/>
          <p:nvPr/>
        </p:nvSpPr>
        <p:spPr>
          <a:xfrm>
            <a:off x="619125" y="1915417"/>
            <a:ext cx="309607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• 商品交易费：商城交易抽佣 5-15%，毛利率 85-95%</a:t>
            </a:r>
          </a:p>
        </p:txBody>
      </p:sp>
      <p:sp>
        <p:nvSpPr>
          <p:cNvPr id="627" name="T627"/>
          <p:cNvSpPr txBox="1"/>
          <p:nvPr/>
        </p:nvSpPr>
        <p:spPr>
          <a:xfrm>
            <a:off x="619125" y="2146845"/>
            <a:ext cx="389483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• 会员订阅：家庭会员增值服务（含 AI 健康教练），毛利率 70-80%</a:t>
            </a:r>
          </a:p>
        </p:txBody>
      </p:sp>
      <p:sp>
        <p:nvSpPr>
          <p:cNvPr id="628" name="R628"/>
          <p:cNvSpPr/>
          <p:nvPr/>
        </p:nvSpPr>
        <p:spPr>
          <a:xfrm>
            <a:off x="619125" y="5680620"/>
            <a:ext cx="3800475" cy="384720"/>
          </a:xfrm>
          <a:prstGeom prst="roundRect">
            <a:avLst>
              <a:gd name="adj" fmla="val 19806"/>
            </a:avLst>
          </a:prstGeom>
          <a:solidFill>
            <a:srgbClr val="ffffff">
              <a:alpha val="14000"/>
            </a:srgbClr>
          </a:solidFill>
          <a:ln w="12700">
            <a:solidFill>
              <a:srgbClr val="ffffff">
                <a:alpha val="28000"/>
              </a:srgbClr>
            </a:solidFill>
          </a:ln>
        </p:spPr>
      </p:sp>
      <p:sp>
        <p:nvSpPr>
          <p:cNvPr id="629" name="T629"/>
          <p:cNvSpPr txBox="1"/>
          <p:nvPr/>
        </p:nvSpPr>
        <p:spPr>
          <a:xfrm>
            <a:off x="742950" y="5813970"/>
            <a:ext cx="58444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80-90%</a:t>
            </a:r>
          </a:p>
        </p:txBody>
      </p:sp>
      <p:sp>
        <p:nvSpPr>
          <p:cNvPr id="630" name="T630"/>
          <p:cNvSpPr txBox="1"/>
          <p:nvPr/>
        </p:nvSpPr>
        <p:spPr>
          <a:xfrm>
            <a:off x="1384548" y="5842545"/>
            <a:ext cx="1600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/>
                </a:solidFill>
                <a:latin typeface="Microsoft YaHei"/>
                <a:ea typeface="Microsoft YaHei"/>
              </a:rPr>
              <a:t>规划师佣金毛利率（四类最高）</a:t>
            </a:r>
          </a:p>
        </p:txBody>
      </p:sp>
      <p:sp>
        <p:nvSpPr>
          <p:cNvPr id="631" name="R631"/>
          <p:cNvSpPr/>
          <p:nvPr/>
        </p:nvSpPr>
        <p:spPr>
          <a:xfrm>
            <a:off x="4533900" y="5680620"/>
            <a:ext cx="3800475" cy="384720"/>
          </a:xfrm>
          <a:prstGeom prst="roundRect">
            <a:avLst>
              <a:gd name="adj" fmla="val 19806"/>
            </a:avLst>
          </a:prstGeom>
          <a:solidFill>
            <a:srgbClr val="ffffff">
              <a:alpha val="14000"/>
            </a:srgbClr>
          </a:solidFill>
          <a:ln w="12700">
            <a:solidFill>
              <a:srgbClr val="ffffff">
                <a:alpha val="28000"/>
              </a:srgbClr>
            </a:solidFill>
          </a:ln>
        </p:spPr>
      </p:sp>
      <p:sp>
        <p:nvSpPr>
          <p:cNvPr id="632" name="T632"/>
          <p:cNvSpPr txBox="1"/>
          <p:nvPr/>
        </p:nvSpPr>
        <p:spPr>
          <a:xfrm>
            <a:off x="4657725" y="5813970"/>
            <a:ext cx="58444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ffff"/>
                </a:solidFill>
                <a:latin typeface="Inter"/>
                <a:ea typeface="Inter"/>
              </a:rPr>
              <a:t>15-25%</a:t>
            </a:r>
          </a:p>
        </p:txBody>
      </p:sp>
      <p:sp>
        <p:nvSpPr>
          <p:cNvPr id="633" name="T633"/>
          <p:cNvSpPr txBox="1"/>
          <p:nvPr/>
        </p:nvSpPr>
        <p:spPr>
          <a:xfrm>
            <a:off x="5299323" y="5842545"/>
            <a:ext cx="1600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/>
                </a:solidFill>
                <a:latin typeface="Microsoft YaHei"/>
                <a:ea typeface="Microsoft YaHei"/>
              </a:rPr>
              <a:t>测评订单抽佣（平台抽佣区间）</a:t>
            </a:r>
          </a:p>
        </p:txBody>
      </p:sp>
      <p:sp>
        <p:nvSpPr>
          <p:cNvPr id="634" name="L634"/>
          <p:cNvSpPr/>
          <p:nvPr/>
        </p:nvSpPr>
        <p:spPr>
          <a:xfrm>
            <a:off x="619125" y="6065341"/>
            <a:ext cx="7715250" cy="9525"/>
          </a:xfrm>
          <a:prstGeom prst="line">
            <a:avLst/>
          </a:prstGeom>
          <a:noFill/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635" name="T635"/>
          <p:cNvSpPr txBox="1"/>
          <p:nvPr/>
        </p:nvSpPr>
        <p:spPr>
          <a:xfrm>
            <a:off x="857250" y="6265366"/>
            <a:ext cx="5238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规划师佣金</a:t>
            </a:r>
          </a:p>
        </p:txBody>
      </p:sp>
      <p:sp>
        <p:nvSpPr>
          <p:cNvPr id="636" name="R636"/>
          <p:cNvSpPr/>
          <p:nvPr/>
        </p:nvSpPr>
        <p:spPr>
          <a:xfrm>
            <a:off x="1495425" y="6241553"/>
            <a:ext cx="626745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637" name="R637"/>
          <p:cNvSpPr/>
          <p:nvPr/>
        </p:nvSpPr>
        <p:spPr>
          <a:xfrm>
            <a:off x="1495425" y="6241553"/>
            <a:ext cx="5640585" cy="1143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638" name="T638"/>
          <p:cNvSpPr txBox="1"/>
          <p:nvPr/>
        </p:nvSpPr>
        <p:spPr>
          <a:xfrm>
            <a:off x="7953375" y="6265366"/>
            <a:ext cx="226814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ffffff"/>
                </a:solidFill>
                <a:latin typeface="Inter"/>
                <a:ea typeface="Inter"/>
              </a:rPr>
              <a:t>90%</a:t>
            </a:r>
          </a:p>
        </p:txBody>
      </p:sp>
      <p:sp>
        <p:nvSpPr>
          <p:cNvPr id="639" name="T639"/>
          <p:cNvSpPr txBox="1"/>
          <p:nvPr/>
        </p:nvSpPr>
        <p:spPr>
          <a:xfrm>
            <a:off x="962025" y="6522541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商品交易</a:t>
            </a:r>
          </a:p>
        </p:txBody>
      </p:sp>
      <p:sp>
        <p:nvSpPr>
          <p:cNvPr id="640" name="R640"/>
          <p:cNvSpPr/>
          <p:nvPr/>
        </p:nvSpPr>
        <p:spPr>
          <a:xfrm>
            <a:off x="1495425" y="6498728"/>
            <a:ext cx="626745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641" name="R641"/>
          <p:cNvSpPr/>
          <p:nvPr/>
        </p:nvSpPr>
        <p:spPr>
          <a:xfrm>
            <a:off x="1495425" y="6498728"/>
            <a:ext cx="5327302" cy="114300"/>
          </a:xfrm>
          <a:prstGeom prst="roundRect">
            <a:avLst>
              <a:gd name="adj" fmla="val 50000"/>
            </a:avLst>
          </a:prstGeom>
          <a:solidFill>
            <a:srgbClr val="ff8c42">
              <a:alpha val="80000"/>
            </a:srgbClr>
          </a:solidFill>
        </p:spPr>
      </p:sp>
      <p:sp>
        <p:nvSpPr>
          <p:cNvPr id="642" name="T642"/>
          <p:cNvSpPr txBox="1"/>
          <p:nvPr/>
        </p:nvSpPr>
        <p:spPr>
          <a:xfrm>
            <a:off x="7953375" y="6522541"/>
            <a:ext cx="226814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ffffff"/>
                </a:solidFill>
                <a:latin typeface="Inter"/>
                <a:ea typeface="Inter"/>
              </a:rPr>
              <a:t>85%</a:t>
            </a:r>
          </a:p>
        </p:txBody>
      </p:sp>
      <p:sp>
        <p:nvSpPr>
          <p:cNvPr id="643" name="T643"/>
          <p:cNvSpPr txBox="1"/>
          <p:nvPr/>
        </p:nvSpPr>
        <p:spPr>
          <a:xfrm>
            <a:off x="962025" y="6779716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会员订阅</a:t>
            </a:r>
          </a:p>
        </p:txBody>
      </p:sp>
      <p:sp>
        <p:nvSpPr>
          <p:cNvPr id="644" name="R644"/>
          <p:cNvSpPr/>
          <p:nvPr/>
        </p:nvSpPr>
        <p:spPr>
          <a:xfrm>
            <a:off x="1495425" y="6755903"/>
            <a:ext cx="626745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645" name="R645"/>
          <p:cNvSpPr/>
          <p:nvPr/>
        </p:nvSpPr>
        <p:spPr>
          <a:xfrm>
            <a:off x="1495425" y="6755903"/>
            <a:ext cx="4700587" cy="114300"/>
          </a:xfrm>
          <a:prstGeom prst="roundRect">
            <a:avLst>
              <a:gd name="adj" fmla="val 50000"/>
            </a:avLst>
          </a:prstGeom>
          <a:solidFill>
            <a:srgbClr val="ff8c42">
              <a:alpha val="60000"/>
            </a:srgbClr>
          </a:solidFill>
        </p:spPr>
      </p:sp>
      <p:sp>
        <p:nvSpPr>
          <p:cNvPr id="646" name="T646"/>
          <p:cNvSpPr txBox="1"/>
          <p:nvPr/>
        </p:nvSpPr>
        <p:spPr>
          <a:xfrm>
            <a:off x="7953375" y="6779716"/>
            <a:ext cx="226814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ffffff"/>
                </a:solidFill>
                <a:latin typeface="Inter"/>
                <a:ea typeface="Inter"/>
              </a:rPr>
              <a:t>75%</a:t>
            </a:r>
          </a:p>
        </p:txBody>
      </p:sp>
      <p:sp>
        <p:nvSpPr>
          <p:cNvPr id="647" name="R647"/>
          <p:cNvSpPr/>
          <p:nvPr/>
        </p:nvSpPr>
        <p:spPr>
          <a:xfrm>
            <a:off x="8763000" y="723900"/>
            <a:ext cx="3048000" cy="4522291"/>
          </a:xfrm>
          <a:prstGeom prst="roundRect">
            <a:avLst>
              <a:gd name="adj" fmla="val 4375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648" name="T648"/>
          <p:cNvSpPr txBox="1"/>
          <p:nvPr/>
        </p:nvSpPr>
        <p:spPr>
          <a:xfrm>
            <a:off x="9001125" y="1019175"/>
            <a:ext cx="10287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单位经济模型</a:t>
            </a:r>
          </a:p>
        </p:txBody>
      </p:sp>
      <p:sp>
        <p:nvSpPr>
          <p:cNvPr id="649" name="T649"/>
          <p:cNvSpPr txBox="1"/>
          <p:nvPr/>
        </p:nvSpPr>
        <p:spPr>
          <a:xfrm>
            <a:off x="9001125" y="1414462"/>
            <a:ext cx="2443162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获客：微信生态社交推荐（公众号案例内容</a:t>
            </a:r>
          </a:p>
        </p:txBody>
      </p:sp>
      <p:sp>
        <p:nvSpPr>
          <p:cNvPr id="650" name="T650"/>
          <p:cNvSpPr txBox="1"/>
          <p:nvPr/>
        </p:nvSpPr>
        <p:spPr>
          <a:xfrm>
            <a:off x="9001125" y="1645890"/>
            <a:ext cx="2151459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+ 家长社群），单家庭 CAC 15-25 元</a:t>
            </a:r>
          </a:p>
        </p:txBody>
      </p:sp>
      <p:sp>
        <p:nvSpPr>
          <p:cNvPr id="651" name="T651"/>
          <p:cNvSpPr txBox="1"/>
          <p:nvPr/>
        </p:nvSpPr>
        <p:spPr>
          <a:xfrm>
            <a:off x="9001125" y="1877317"/>
            <a:ext cx="253811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价值：单家庭年均 LTV 2000-5000 元（测评</a:t>
            </a:r>
          </a:p>
        </p:txBody>
      </p:sp>
      <p:sp>
        <p:nvSpPr>
          <p:cNvPr id="652" name="T652"/>
          <p:cNvSpPr txBox="1"/>
          <p:nvPr/>
        </p:nvSpPr>
        <p:spPr>
          <a:xfrm>
            <a:off x="9001125" y="2108745"/>
            <a:ext cx="115728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→服务→会员复购）</a:t>
            </a:r>
          </a:p>
        </p:txBody>
      </p:sp>
      <p:sp>
        <p:nvSpPr>
          <p:cNvPr id="653" name="T653"/>
          <p:cNvSpPr txBox="1"/>
          <p:nvPr/>
        </p:nvSpPr>
        <p:spPr>
          <a:xfrm>
            <a:off x="9001125" y="2340173"/>
            <a:ext cx="222661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10b981"/>
                </a:solidFill>
                <a:latin typeface="Microsoft YaHei"/>
                <a:ea typeface="Microsoft YaHei"/>
              </a:rPr>
              <a:t>LTV/CAC 达 80-330 倍（行业健康线 3</a:t>
            </a:r>
          </a:p>
        </p:txBody>
      </p:sp>
      <p:sp>
        <p:nvSpPr>
          <p:cNvPr id="654" name="T654"/>
          <p:cNvSpPr txBox="1"/>
          <p:nvPr/>
        </p:nvSpPr>
        <p:spPr>
          <a:xfrm>
            <a:off x="9001125" y="2571601"/>
            <a:ext cx="1671637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10b981"/>
                </a:solidFill>
                <a:latin typeface="Microsoft YaHei"/>
                <a:ea typeface="Microsoft YaHei"/>
              </a:rPr>
              <a:t>倍），具备大规模投放可行性</a:t>
            </a:r>
          </a:p>
        </p:txBody>
      </p:sp>
      <p:sp>
        <p:nvSpPr>
          <p:cNvPr id="655" name="T655"/>
          <p:cNvSpPr txBox="1"/>
          <p:nvPr/>
        </p:nvSpPr>
        <p:spPr>
          <a:xfrm>
            <a:off x="9214098" y="3017341"/>
            <a:ext cx="2145803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8c42"/>
                </a:solidFill>
                <a:latin typeface="Inter"/>
                <a:ea typeface="Inter"/>
              </a:rPr>
              <a:t>80-330</a:t>
            </a:r>
          </a:p>
        </p:txBody>
      </p:sp>
      <p:sp>
        <p:nvSpPr>
          <p:cNvPr id="656" name="T656"/>
          <p:cNvSpPr txBox="1"/>
          <p:nvPr/>
        </p:nvSpPr>
        <p:spPr>
          <a:xfrm>
            <a:off x="9982200" y="3626941"/>
            <a:ext cx="609600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8c42"/>
                </a:solidFill>
                <a:latin typeface="Inter"/>
                <a:ea typeface="Inter"/>
              </a:rPr>
              <a:t>倍</a:t>
            </a:r>
          </a:p>
        </p:txBody>
      </p:sp>
      <p:sp>
        <p:nvSpPr>
          <p:cNvPr id="657" name="T657"/>
          <p:cNvSpPr txBox="1"/>
          <p:nvPr/>
        </p:nvSpPr>
        <p:spPr>
          <a:xfrm>
            <a:off x="9815661" y="4265116"/>
            <a:ext cx="94252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LTV / CAC 比率</a:t>
            </a:r>
          </a:p>
        </p:txBody>
      </p:sp>
      <p:sp>
        <p:nvSpPr>
          <p:cNvPr id="658" name="T658"/>
          <p:cNvSpPr txBox="1"/>
          <p:nvPr/>
        </p:nvSpPr>
        <p:spPr>
          <a:xfrm>
            <a:off x="9665047" y="4541341"/>
            <a:ext cx="124390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远超行业健康线（3 倍）</a:t>
            </a:r>
          </a:p>
        </p:txBody>
      </p:sp>
      <p:sp>
        <p:nvSpPr>
          <p:cNvPr id="659" name="T659"/>
          <p:cNvSpPr txBox="1"/>
          <p:nvPr/>
        </p:nvSpPr>
        <p:spPr>
          <a:xfrm>
            <a:off x="9086850" y="4712791"/>
            <a:ext cx="2400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轻资产平台：无自营重资产，抽佣模式随规模扩</a:t>
            </a:r>
          </a:p>
        </p:txBody>
      </p:sp>
      <p:sp>
        <p:nvSpPr>
          <p:cNvPr id="660" name="T660"/>
          <p:cNvSpPr txBox="1"/>
          <p:nvPr/>
        </p:nvSpPr>
        <p:spPr>
          <a:xfrm>
            <a:off x="9886950" y="4884241"/>
            <a:ext cx="8001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张摊薄边际成本</a:t>
            </a:r>
          </a:p>
        </p:txBody>
      </p:sp>
      <p:sp>
        <p:nvSpPr>
          <p:cNvPr id="661" name="R661"/>
          <p:cNvSpPr/>
          <p:nvPr/>
        </p:nvSpPr>
        <p:spPr>
          <a:xfrm>
            <a:off x="8763000" y="5474791"/>
            <a:ext cx="3048000" cy="1905000"/>
          </a:xfrm>
          <a:prstGeom prst="roundRect">
            <a:avLst>
              <a:gd name="adj" fmla="val 7000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5000"/>
              </a:srgbClr>
            </a:solidFill>
          </a:ln>
        </p:spPr>
      </p:sp>
      <p:sp>
        <p:nvSpPr>
          <p:cNvPr id="662" name="T662"/>
          <p:cNvSpPr txBox="1"/>
          <p:nvPr/>
        </p:nvSpPr>
        <p:spPr>
          <a:xfrm>
            <a:off x="9001125" y="5770066"/>
            <a:ext cx="120015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f5f8fc"/>
                </a:solidFill>
                <a:latin typeface="Microsoft YaHei"/>
                <a:ea typeface="Microsoft YaHei"/>
              </a:rPr>
              <a:t>获客与留存闭环</a:t>
            </a:r>
          </a:p>
        </p:txBody>
      </p:sp>
      <p:sp>
        <p:nvSpPr>
          <p:cNvPr id="663" name="T663"/>
          <p:cNvSpPr txBox="1"/>
          <p:nvPr/>
        </p:nvSpPr>
        <p:spPr>
          <a:xfrm>
            <a:off x="9001125" y="6165353"/>
            <a:ext cx="249927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获客：公众号案例研究内容体系，验证"专业</a:t>
            </a:r>
          </a:p>
        </p:txBody>
      </p:sp>
      <p:sp>
        <p:nvSpPr>
          <p:cNvPr id="664" name="T664"/>
          <p:cNvSpPr txBox="1"/>
          <p:nvPr/>
        </p:nvSpPr>
        <p:spPr>
          <a:xfrm>
            <a:off x="9001125" y="6396781"/>
            <a:ext cx="1565969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内容+案例转化"低成本获客</a:t>
            </a:r>
          </a:p>
        </p:txBody>
      </p:sp>
      <p:sp>
        <p:nvSpPr>
          <p:cNvPr id="665" name="T665"/>
          <p:cNvSpPr txBox="1"/>
          <p:nvPr/>
        </p:nvSpPr>
        <p:spPr>
          <a:xfrm>
            <a:off x="9001125" y="6628209"/>
            <a:ext cx="2472183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裂变：微信生态社交推荐，单家庭 CAC 15-</a:t>
            </a:r>
          </a:p>
        </p:txBody>
      </p:sp>
      <p:sp>
        <p:nvSpPr>
          <p:cNvPr id="666" name="T666"/>
          <p:cNvSpPr txBox="1"/>
          <p:nvPr/>
        </p:nvSpPr>
        <p:spPr>
          <a:xfrm>
            <a:off x="9001125" y="6859637"/>
            <a:ext cx="317450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1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25 元</a:t>
            </a:r>
          </a:p>
        </p:txBody>
      </p:sp>
      <p:sp>
        <p:nvSpPr>
          <p:cNvPr id="667" name="T667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668" name="T668"/>
          <p:cNvSpPr txBox="1"/>
          <p:nvPr/>
        </p:nvSpPr>
        <p:spPr>
          <a:xfrm>
            <a:off x="1738610" y="257175"/>
            <a:ext cx="22288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商业模式与单位经济</a:t>
            </a:r>
          </a:p>
        </p:txBody>
      </p:sp>
      <p:sp>
        <p:nvSpPr>
          <p:cNvPr id="669" name="T669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03 — 市场容量</a:t>
            </a:r>
          </a:p>
        </p:txBody>
      </p:sp>
      <p:sp>
        <p:nvSpPr>
          <p:cNvPr id="670" name="T670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71" name="R671"/>
          <p:cNvSpPr/>
          <p:nvPr/>
        </p:nvSpPr>
        <p:spPr>
          <a:xfrm>
            <a:off x="4876800" y="0"/>
            <a:ext cx="73152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pic>
        <p:nvPicPr>
          <p:cNvPr id="672" name="Picture 671" descr="image.png"/>
          <p:cNvPicPr>
            <a:picLocks noChangeAspect="1"/>
          </p:cNvPicPr>
          <p:nvPr/>
        </p:nvPicPr>
        <p:blipFill>
          <a:blip r:embed="rId2"/>
          <a:srcRect t="3125" b="3125"/>
          <a:stretch>
            <a:fillRect/>
          </a:stretch>
        </p:blipFill>
        <p:spPr>
          <a:xfrm>
            <a:off x="4876800" y="0"/>
            <a:ext cx="7315200" cy="7315200"/>
          </a:xfrm>
          <a:prstGeom prst="rect">
            <a:avLst/>
          </a:prstGeom>
        </p:spPr>
      </p:pic>
      <p:sp>
        <p:nvSpPr>
          <p:cNvPr id="672" name="T672"/>
          <p:cNvSpPr txBox="1"/>
          <p:nvPr/>
        </p:nvSpPr>
        <p:spPr>
          <a:xfrm>
            <a:off x="762000" y="1838325"/>
            <a:ext cx="2460575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5f8fc"/>
                </a:solidFill>
                <a:latin typeface="Inter"/>
                <a:ea typeface="Inter"/>
              </a:rPr>
              <a:t>PART 04</a:t>
            </a:r>
          </a:p>
        </p:txBody>
      </p:sp>
      <p:sp>
        <p:nvSpPr>
          <p:cNvPr id="673" name="T673"/>
          <p:cNvSpPr txBox="1"/>
          <p:nvPr/>
        </p:nvSpPr>
        <p:spPr>
          <a:xfrm>
            <a:off x="762000" y="2508795"/>
            <a:ext cx="2987129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8c42"/>
                </a:solidFill>
                <a:latin typeface="Inter"/>
                <a:ea typeface="Inter"/>
              </a:rPr>
              <a:t>需求与设计</a:t>
            </a:r>
          </a:p>
        </p:txBody>
      </p:sp>
      <p:sp>
        <p:nvSpPr>
          <p:cNvPr id="674" name="R674"/>
          <p:cNvSpPr/>
          <p:nvPr/>
        </p:nvSpPr>
        <p:spPr>
          <a:xfrm>
            <a:off x="762000" y="3360241"/>
            <a:ext cx="5715000" cy="1899195"/>
          </a:xfrm>
          <a:prstGeom prst="roundRect">
            <a:avLst>
              <a:gd name="adj" fmla="val 7021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675" name="R675"/>
          <p:cNvSpPr/>
          <p:nvPr/>
        </p:nvSpPr>
        <p:spPr>
          <a:xfrm>
            <a:off x="1076325" y="3707903"/>
            <a:ext cx="38100" cy="2286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676" name="T676"/>
          <p:cNvSpPr txBox="1"/>
          <p:nvPr/>
        </p:nvSpPr>
        <p:spPr>
          <a:xfrm>
            <a:off x="1228725" y="3741241"/>
            <a:ext cx="4130873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五维能量体系：测得到 · 评得准 · 做得到</a:t>
            </a:r>
          </a:p>
        </p:txBody>
      </p:sp>
      <p:sp>
        <p:nvSpPr>
          <p:cNvPr id="677" name="T677"/>
          <p:cNvSpPr txBox="1"/>
          <p:nvPr/>
        </p:nvSpPr>
        <p:spPr>
          <a:xfrm>
            <a:off x="1076325" y="4198441"/>
            <a:ext cx="498395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基于 WHO 三维健康观与"健康中国"四维健康观演进，结合中国五</a:t>
            </a:r>
          </a:p>
        </p:txBody>
      </p:sp>
      <p:sp>
        <p:nvSpPr>
          <p:cNvPr id="678" name="T678"/>
          <p:cNvSpPr txBox="1"/>
          <p:nvPr/>
        </p:nvSpPr>
        <p:spPr>
          <a:xfrm>
            <a:off x="1076325" y="4472731"/>
            <a:ext cx="4943623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行智慧，项目自研"身·智·富·行·心"五维能量体系，将理论测评与日</a:t>
            </a:r>
          </a:p>
        </p:txBody>
      </p:sp>
      <p:sp>
        <p:nvSpPr>
          <p:cNvPr id="679" name="T679"/>
          <p:cNvSpPr txBox="1"/>
          <p:nvPr/>
        </p:nvSpPr>
        <p:spPr>
          <a:xfrm>
            <a:off x="1076325" y="4747021"/>
            <a:ext cx="120015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常行为激励打通</a:t>
            </a:r>
          </a:p>
        </p:txBody>
      </p:sp>
      <p:sp>
        <p:nvSpPr>
          <p:cNvPr id="680" name="T680"/>
          <p:cNvSpPr txBox="1"/>
          <p:nvPr/>
        </p:nvSpPr>
        <p:spPr>
          <a:xfrm>
            <a:off x="381000" y="6448425"/>
            <a:ext cx="114984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681" name="T681"/>
          <p:cNvSpPr txBox="1"/>
          <p:nvPr/>
        </p:nvSpPr>
        <p:spPr>
          <a:xfrm>
            <a:off x="11490424" y="644842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82" name="R682"/>
          <p:cNvSpPr/>
          <p:nvPr/>
        </p:nvSpPr>
        <p:spPr>
          <a:xfrm>
            <a:off x="381000" y="762000"/>
            <a:ext cx="6743700" cy="4886920"/>
          </a:xfrm>
          <a:prstGeom prst="roundRect">
            <a:avLst>
              <a:gd name="adj" fmla="val 2728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</p:spPr>
      </p:sp>
      <p:sp>
        <p:nvSpPr>
          <p:cNvPr id="683" name="T683"/>
          <p:cNvSpPr txBox="1"/>
          <p:nvPr/>
        </p:nvSpPr>
        <p:spPr>
          <a:xfrm>
            <a:off x="609600" y="1047750"/>
            <a:ext cx="1143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三大核心痛点</a:t>
            </a:r>
          </a:p>
        </p:txBody>
      </p:sp>
      <p:sp>
        <p:nvSpPr>
          <p:cNvPr id="684" name="T684"/>
          <p:cNvSpPr txBox="1"/>
          <p:nvPr/>
        </p:nvSpPr>
        <p:spPr>
          <a:xfrm>
            <a:off x="609600" y="1481137"/>
            <a:ext cx="4340572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ffffff">
                    <a:alpha val="88000"/>
                  </a:srgbClr>
                </a:solidFill>
                <a:latin typeface="Microsoft YaHei"/>
                <a:ea typeface="Microsoft YaHei"/>
              </a:rPr>
              <a:t>健康检查在医院，心理辅导在机构，素质教育在培训机构——一个家长往往要对接</a:t>
            </a:r>
          </a:p>
        </p:txBody>
      </p:sp>
      <p:sp>
        <p:nvSpPr>
          <p:cNvPr id="685" name="T685"/>
          <p:cNvSpPr txBox="1"/>
          <p:nvPr/>
        </p:nvSpPr>
        <p:spPr>
          <a:xfrm>
            <a:off x="4950172" y="1481137"/>
            <a:ext cx="710654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ffffff">
                    <a:alpha val="88000"/>
                  </a:srgbClr>
                </a:solidFill>
                <a:latin typeface="Microsoft YaHei"/>
                <a:ea typeface="Microsoft YaHei"/>
              </a:rPr>
              <a:t>5-8 个服务商</a:t>
            </a:r>
          </a:p>
        </p:txBody>
      </p:sp>
      <p:sp>
        <p:nvSpPr>
          <p:cNvPr id="686" name="T686"/>
          <p:cNvSpPr txBox="1"/>
          <p:nvPr/>
        </p:nvSpPr>
        <p:spPr>
          <a:xfrm>
            <a:off x="5660826" y="1481137"/>
            <a:ext cx="1123503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ffffff">
                    <a:alpha val="88000"/>
                  </a:srgbClr>
                </a:solidFill>
                <a:latin typeface="Microsoft YaHei"/>
                <a:ea typeface="Microsoft YaHei"/>
              </a:rPr>
              <a:t>，才能拼凑出"这个孩</a:t>
            </a:r>
          </a:p>
        </p:txBody>
      </p:sp>
      <p:sp>
        <p:nvSpPr>
          <p:cNvPr id="687" name="T687"/>
          <p:cNvSpPr txBox="1"/>
          <p:nvPr/>
        </p:nvSpPr>
        <p:spPr>
          <a:xfrm>
            <a:off x="609600" y="1683543"/>
            <a:ext cx="1480691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>
                <a:solidFill>
                  <a:srgbClr val="ffffff">
                    <a:alpha val="88000"/>
                  </a:srgbClr>
                </a:solidFill>
                <a:latin typeface="Microsoft YaHei"/>
                <a:ea typeface="Microsoft YaHei"/>
              </a:rPr>
              <a:t>子到底怎么样"的模糊答案。</a:t>
            </a:r>
          </a:p>
        </p:txBody>
      </p:sp>
      <p:sp>
        <p:nvSpPr>
          <p:cNvPr id="688" name="R688"/>
          <p:cNvSpPr/>
          <p:nvPr/>
        </p:nvSpPr>
        <p:spPr>
          <a:xfrm>
            <a:off x="609600" y="1966912"/>
            <a:ext cx="6305550" cy="1543050"/>
          </a:xfrm>
          <a:prstGeom prst="roundRect">
            <a:avLst>
              <a:gd name="adj" fmla="val 4938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689" name="Picture 688" descr="image.png"/>
          <p:cNvPicPr>
            <a:picLocks noChangeAspect="1"/>
          </p:cNvPicPr>
          <p:nvPr/>
        </p:nvPicPr>
        <p:blipFill>
          <a:blip r:embed="rId2"/>
          <a:srcRect t="37764" b="37764"/>
          <a:stretch>
            <a:fillRect/>
          </a:stretch>
        </p:blipFill>
        <p:spPr>
          <a:xfrm>
            <a:off x="609600" y="1966912"/>
            <a:ext cx="6305550" cy="6305550"/>
          </a:xfrm>
          <a:prstGeom prst="rect">
            <a:avLst/>
          </a:prstGeom>
        </p:spPr>
      </p:pic>
      <p:sp>
        <p:nvSpPr>
          <p:cNvPr id="689" name="R689"/>
          <p:cNvSpPr/>
          <p:nvPr/>
        </p:nvSpPr>
        <p:spPr>
          <a:xfrm>
            <a:off x="609600" y="3776662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ffff"/>
          </a:solidFill>
        </p:spPr>
      </p:sp>
      <p:sp>
        <p:nvSpPr>
          <p:cNvPr id="690" name="T690"/>
          <p:cNvSpPr txBox="1"/>
          <p:nvPr/>
        </p:nvSpPr>
        <p:spPr>
          <a:xfrm>
            <a:off x="781050" y="3776662"/>
            <a:ext cx="3333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信息碎片化：健康、心理、教育数据散落各处，无全景图</a:t>
            </a:r>
          </a:p>
        </p:txBody>
      </p:sp>
      <p:sp>
        <p:nvSpPr>
          <p:cNvPr id="691" name="R691"/>
          <p:cNvSpPr/>
          <p:nvPr/>
        </p:nvSpPr>
        <p:spPr>
          <a:xfrm>
            <a:off x="609600" y="4130873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ffff"/>
          </a:solidFill>
        </p:spPr>
      </p:sp>
      <p:sp>
        <p:nvSpPr>
          <p:cNvPr id="692" name="T692"/>
          <p:cNvSpPr txBox="1"/>
          <p:nvPr/>
        </p:nvSpPr>
        <p:spPr>
          <a:xfrm>
            <a:off x="781050" y="4130873"/>
            <a:ext cx="29165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干预滞后化：只能"事后补救"，效果缺乏数据评估</a:t>
            </a:r>
          </a:p>
        </p:txBody>
      </p:sp>
      <p:sp>
        <p:nvSpPr>
          <p:cNvPr id="693" name="R693"/>
          <p:cNvSpPr/>
          <p:nvPr/>
        </p:nvSpPr>
        <p:spPr>
          <a:xfrm>
            <a:off x="609600" y="4485084"/>
            <a:ext cx="57150" cy="57150"/>
          </a:xfrm>
          <a:prstGeom prst="roundRect">
            <a:avLst>
              <a:gd name="adj" fmla="val 16666"/>
            </a:avLst>
          </a:prstGeom>
          <a:solidFill>
            <a:srgbClr val="ffffff"/>
          </a:solidFill>
        </p:spPr>
      </p:sp>
      <p:sp>
        <p:nvSpPr>
          <p:cNvPr id="694" name="T694"/>
          <p:cNvSpPr txBox="1"/>
          <p:nvPr/>
        </p:nvSpPr>
        <p:spPr>
          <a:xfrm>
            <a:off x="781050" y="4485084"/>
            <a:ext cx="400466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/>
                </a:solidFill>
                <a:latin typeface="Microsoft YaHei"/>
                <a:ea typeface="Microsoft YaHei"/>
              </a:rPr>
              <a:t>执行断层化：拿到报告和方案，缺少推动执行机制——"知道做不到"</a:t>
            </a:r>
          </a:p>
        </p:txBody>
      </p:sp>
      <p:sp>
        <p:nvSpPr>
          <p:cNvPr id="695" name="R695"/>
          <p:cNvSpPr/>
          <p:nvPr/>
        </p:nvSpPr>
        <p:spPr>
          <a:xfrm>
            <a:off x="609600" y="4801195"/>
            <a:ext cx="2031950" cy="619125"/>
          </a:xfrm>
          <a:prstGeom prst="roundRect">
            <a:avLst>
              <a:gd name="adj" fmla="val 12307"/>
            </a:avLst>
          </a:prstGeom>
          <a:solidFill>
            <a:srgbClr val="ffffff">
              <a:alpha val="13000"/>
            </a:srgbClr>
          </a:solidFill>
          <a:ln w="12700">
            <a:solidFill>
              <a:srgbClr val="ffffff">
                <a:alpha val="30000"/>
              </a:srgbClr>
            </a:solidFill>
          </a:ln>
        </p:spPr>
      </p:sp>
      <p:sp>
        <p:nvSpPr>
          <p:cNvPr id="696" name="T696"/>
          <p:cNvSpPr txBox="1"/>
          <p:nvPr/>
        </p:nvSpPr>
        <p:spPr>
          <a:xfrm>
            <a:off x="1333351" y="4944070"/>
            <a:ext cx="584299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24.6%</a:t>
            </a:r>
          </a:p>
        </p:txBody>
      </p:sp>
      <p:sp>
        <p:nvSpPr>
          <p:cNvPr id="697" name="T697"/>
          <p:cNvSpPr txBox="1"/>
          <p:nvPr/>
        </p:nvSpPr>
        <p:spPr>
          <a:xfrm>
            <a:off x="1225450" y="5225057"/>
            <a:ext cx="80010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初中生抑郁检出率</a:t>
            </a:r>
          </a:p>
        </p:txBody>
      </p:sp>
      <p:sp>
        <p:nvSpPr>
          <p:cNvPr id="698" name="R698"/>
          <p:cNvSpPr/>
          <p:nvPr/>
        </p:nvSpPr>
        <p:spPr>
          <a:xfrm>
            <a:off x="2736800" y="4801195"/>
            <a:ext cx="2032099" cy="619125"/>
          </a:xfrm>
          <a:prstGeom prst="roundRect">
            <a:avLst>
              <a:gd name="adj" fmla="val 12307"/>
            </a:avLst>
          </a:prstGeom>
          <a:solidFill>
            <a:srgbClr val="ffffff">
              <a:alpha val="13000"/>
            </a:srgbClr>
          </a:solidFill>
          <a:ln w="12700">
            <a:solidFill>
              <a:srgbClr val="ffffff">
                <a:alpha val="30000"/>
              </a:srgbClr>
            </a:solidFill>
          </a:ln>
        </p:spPr>
      </p:sp>
      <p:sp>
        <p:nvSpPr>
          <p:cNvPr id="699" name="T699"/>
          <p:cNvSpPr txBox="1"/>
          <p:nvPr/>
        </p:nvSpPr>
        <p:spPr>
          <a:xfrm>
            <a:off x="3460700" y="4944070"/>
            <a:ext cx="584299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29.1%</a:t>
            </a:r>
          </a:p>
        </p:txBody>
      </p:sp>
      <p:sp>
        <p:nvSpPr>
          <p:cNvPr id="700" name="T700"/>
          <p:cNvSpPr txBox="1"/>
          <p:nvPr/>
        </p:nvSpPr>
        <p:spPr>
          <a:xfrm>
            <a:off x="3352800" y="5225057"/>
            <a:ext cx="80010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高中生抑郁检出率</a:t>
            </a:r>
          </a:p>
        </p:txBody>
      </p:sp>
      <p:sp>
        <p:nvSpPr>
          <p:cNvPr id="701" name="R701"/>
          <p:cNvSpPr/>
          <p:nvPr/>
        </p:nvSpPr>
        <p:spPr>
          <a:xfrm>
            <a:off x="4864149" y="4801195"/>
            <a:ext cx="2031950" cy="619125"/>
          </a:xfrm>
          <a:prstGeom prst="roundRect">
            <a:avLst>
              <a:gd name="adj" fmla="val 12307"/>
            </a:avLst>
          </a:prstGeom>
          <a:solidFill>
            <a:srgbClr val="ffffff">
              <a:alpha val="13000"/>
            </a:srgbClr>
          </a:solidFill>
          <a:ln w="12700">
            <a:solidFill>
              <a:srgbClr val="ffffff">
                <a:alpha val="30000"/>
              </a:srgbClr>
            </a:solidFill>
          </a:ln>
        </p:spPr>
      </p:sp>
      <p:sp>
        <p:nvSpPr>
          <p:cNvPr id="702" name="T702"/>
          <p:cNvSpPr txBox="1"/>
          <p:nvPr/>
        </p:nvSpPr>
        <p:spPr>
          <a:xfrm>
            <a:off x="5673923" y="4944070"/>
            <a:ext cx="412402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Inter"/>
                <a:ea typeface="Inter"/>
              </a:rPr>
              <a:t>63%</a:t>
            </a:r>
          </a:p>
        </p:txBody>
      </p:sp>
      <p:sp>
        <p:nvSpPr>
          <p:cNvPr id="703" name="T703"/>
          <p:cNvSpPr txBox="1"/>
          <p:nvPr/>
        </p:nvSpPr>
        <p:spPr>
          <a:xfrm>
            <a:off x="5429994" y="5225057"/>
            <a:ext cx="900112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家庭转向市场化服务</a:t>
            </a:r>
          </a:p>
        </p:txBody>
      </p:sp>
      <p:sp>
        <p:nvSpPr>
          <p:cNvPr id="704" name="R704"/>
          <p:cNvSpPr/>
          <p:nvPr/>
        </p:nvSpPr>
        <p:spPr>
          <a:xfrm>
            <a:off x="7315200" y="723900"/>
            <a:ext cx="4495800" cy="3390900"/>
          </a:xfrm>
          <a:prstGeom prst="roundRect">
            <a:avLst>
              <a:gd name="adj" fmla="val 393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705" name="T705"/>
          <p:cNvSpPr txBox="1"/>
          <p:nvPr/>
        </p:nvSpPr>
        <p:spPr>
          <a:xfrm>
            <a:off x="7553325" y="1019175"/>
            <a:ext cx="1333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方法论传承脉络</a:t>
            </a:r>
          </a:p>
        </p:txBody>
      </p:sp>
      <p:sp>
        <p:nvSpPr>
          <p:cNvPr id="706" name="R706"/>
          <p:cNvSpPr/>
          <p:nvPr/>
        </p:nvSpPr>
        <p:spPr>
          <a:xfrm>
            <a:off x="7553325" y="1400175"/>
            <a:ext cx="4019550" cy="609600"/>
          </a:xfrm>
          <a:prstGeom prst="roundRect">
            <a:avLst>
              <a:gd name="adj" fmla="val 12500"/>
            </a:avLst>
          </a:prstGeom>
          <a:solidFill>
            <a:srgbClr val="ffffff">
              <a:alpha val="3000"/>
            </a:srgbClr>
          </a:solidFill>
        </p:spPr>
      </p:sp>
      <p:sp>
        <p:nvSpPr>
          <p:cNvPr id="707" name="L707"/>
          <p:cNvSpPr/>
          <p:nvPr/>
        </p:nvSpPr>
        <p:spPr>
          <a:xfrm>
            <a:off x="7553325" y="1400175"/>
            <a:ext cx="9525" cy="609600"/>
          </a:xfrm>
          <a:prstGeom prst="line">
            <a:avLst/>
          </a:prstGeom>
          <a:noFill/>
          <a:ln w="38100">
            <a:solidFill>
              <a:srgbClr val="ff8c42"/>
            </a:solidFill>
          </a:ln>
        </p:spPr>
      </p:sp>
      <p:sp>
        <p:nvSpPr>
          <p:cNvPr id="708" name="T708"/>
          <p:cNvSpPr txBox="1"/>
          <p:nvPr/>
        </p:nvSpPr>
        <p:spPr>
          <a:xfrm>
            <a:off x="7696200" y="1652587"/>
            <a:ext cx="37593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8c42"/>
                </a:solidFill>
                <a:latin typeface="Inter"/>
                <a:ea typeface="Inter"/>
              </a:rPr>
              <a:t>1948</a:t>
            </a:r>
          </a:p>
        </p:txBody>
      </p:sp>
      <p:sp>
        <p:nvSpPr>
          <p:cNvPr id="709" name="T709"/>
          <p:cNvSpPr txBox="1"/>
          <p:nvPr/>
        </p:nvSpPr>
        <p:spPr>
          <a:xfrm>
            <a:off x="8324850" y="1562100"/>
            <a:ext cx="2318146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WHO 三维健康观：身体·心理·社会适应</a:t>
            </a:r>
          </a:p>
        </p:txBody>
      </p:sp>
      <p:sp>
        <p:nvSpPr>
          <p:cNvPr id="710" name="T710"/>
          <p:cNvSpPr txBox="1"/>
          <p:nvPr/>
        </p:nvSpPr>
        <p:spPr>
          <a:xfrm>
            <a:off x="8324850" y="1771650"/>
            <a:ext cx="2271266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健康不只是"没病"，首次纳入心理与社会维度</a:t>
            </a:r>
          </a:p>
        </p:txBody>
      </p:sp>
      <p:sp>
        <p:nvSpPr>
          <p:cNvPr id="711" name="R711"/>
          <p:cNvSpPr/>
          <p:nvPr/>
        </p:nvSpPr>
        <p:spPr>
          <a:xfrm>
            <a:off x="7553325" y="2162175"/>
            <a:ext cx="4019550" cy="609600"/>
          </a:xfrm>
          <a:prstGeom prst="roundRect">
            <a:avLst>
              <a:gd name="adj" fmla="val 12500"/>
            </a:avLst>
          </a:prstGeom>
          <a:solidFill>
            <a:srgbClr val="ffffff">
              <a:alpha val="3000"/>
            </a:srgbClr>
          </a:solidFill>
        </p:spPr>
      </p:sp>
      <p:sp>
        <p:nvSpPr>
          <p:cNvPr id="712" name="L712"/>
          <p:cNvSpPr/>
          <p:nvPr/>
        </p:nvSpPr>
        <p:spPr>
          <a:xfrm>
            <a:off x="7553325" y="2162175"/>
            <a:ext cx="9525" cy="609600"/>
          </a:xfrm>
          <a:prstGeom prst="line">
            <a:avLst/>
          </a:prstGeom>
          <a:noFill/>
          <a:ln w="38100">
            <a:solidFill>
              <a:srgbClr val="ff8c42"/>
            </a:solidFill>
          </a:ln>
        </p:spPr>
      </p:sp>
      <p:sp>
        <p:nvSpPr>
          <p:cNvPr id="713" name="T713"/>
          <p:cNvSpPr txBox="1"/>
          <p:nvPr/>
        </p:nvSpPr>
        <p:spPr>
          <a:xfrm>
            <a:off x="7696200" y="2414587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8c42"/>
                </a:solidFill>
                <a:latin typeface="Inter"/>
                <a:ea typeface="Inter"/>
              </a:rPr>
              <a:t>演进</a:t>
            </a:r>
          </a:p>
        </p:txBody>
      </p:sp>
      <p:sp>
        <p:nvSpPr>
          <p:cNvPr id="714" name="T714"/>
          <p:cNvSpPr txBox="1"/>
          <p:nvPr/>
        </p:nvSpPr>
        <p:spPr>
          <a:xfrm>
            <a:off x="8324850" y="2324100"/>
            <a:ext cx="263009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健康中国四维健康观：身体·心理·认知·社会性</a:t>
            </a:r>
          </a:p>
        </p:txBody>
      </p:sp>
      <p:sp>
        <p:nvSpPr>
          <p:cNvPr id="715" name="T715"/>
          <p:cNvSpPr txBox="1"/>
          <p:nvPr/>
        </p:nvSpPr>
        <p:spPr>
          <a:xfrm>
            <a:off x="8324850" y="2533650"/>
            <a:ext cx="2042666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国家战略层面加入"认知"，关注心智发展</a:t>
            </a:r>
          </a:p>
        </p:txBody>
      </p:sp>
      <p:sp>
        <p:nvSpPr>
          <p:cNvPr id="716" name="R716"/>
          <p:cNvSpPr/>
          <p:nvPr/>
        </p:nvSpPr>
        <p:spPr>
          <a:xfrm>
            <a:off x="7553325" y="2924175"/>
            <a:ext cx="4019550" cy="609600"/>
          </a:xfrm>
          <a:prstGeom prst="roundRect">
            <a:avLst>
              <a:gd name="adj" fmla="val 12500"/>
            </a:avLst>
          </a:prstGeom>
          <a:solidFill>
            <a:srgbClr val="ffffff">
              <a:alpha val="3000"/>
            </a:srgbClr>
          </a:solidFill>
        </p:spPr>
      </p:sp>
      <p:sp>
        <p:nvSpPr>
          <p:cNvPr id="717" name="L717"/>
          <p:cNvSpPr/>
          <p:nvPr/>
        </p:nvSpPr>
        <p:spPr>
          <a:xfrm>
            <a:off x="7553325" y="2924175"/>
            <a:ext cx="9525" cy="609600"/>
          </a:xfrm>
          <a:prstGeom prst="line">
            <a:avLst/>
          </a:prstGeom>
          <a:noFill/>
          <a:ln w="38100">
            <a:solidFill>
              <a:srgbClr val="ff8c42"/>
            </a:solidFill>
          </a:ln>
        </p:spPr>
      </p:sp>
      <p:sp>
        <p:nvSpPr>
          <p:cNvPr id="718" name="T718"/>
          <p:cNvSpPr txBox="1"/>
          <p:nvPr/>
        </p:nvSpPr>
        <p:spPr>
          <a:xfrm>
            <a:off x="7696200" y="3176587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f8c42"/>
                </a:solidFill>
                <a:latin typeface="Inter"/>
                <a:ea typeface="Inter"/>
              </a:rPr>
              <a:t>现在</a:t>
            </a:r>
          </a:p>
        </p:txBody>
      </p:sp>
      <p:sp>
        <p:nvSpPr>
          <p:cNvPr id="719" name="T719"/>
          <p:cNvSpPr txBox="1"/>
          <p:nvPr/>
        </p:nvSpPr>
        <p:spPr>
          <a:xfrm>
            <a:off x="8324850" y="3086100"/>
            <a:ext cx="21286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浠艾福五维能量体系：身·智·富·行·心</a:t>
            </a:r>
          </a:p>
        </p:txBody>
      </p:sp>
      <p:sp>
        <p:nvSpPr>
          <p:cNvPr id="720" name="T720"/>
          <p:cNvSpPr txBox="1"/>
          <p:nvPr/>
        </p:nvSpPr>
        <p:spPr>
          <a:xfrm>
            <a:off x="8324850" y="3295650"/>
            <a:ext cx="24851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拆出"行"推动行为落地、"富"链接财商与价值创造</a:t>
            </a:r>
          </a:p>
        </p:txBody>
      </p:sp>
      <p:sp>
        <p:nvSpPr>
          <p:cNvPr id="721" name="R721"/>
          <p:cNvSpPr/>
          <p:nvPr/>
        </p:nvSpPr>
        <p:spPr>
          <a:xfrm>
            <a:off x="7553325" y="3648075"/>
            <a:ext cx="2853779" cy="228600"/>
          </a:xfrm>
          <a:prstGeom prst="roundRect">
            <a:avLst>
              <a:gd name="adj" fmla="val 16666"/>
            </a:avLst>
          </a:prstGeom>
          <a:solidFill>
            <a:srgbClr val="ff8c42">
              <a:alpha val="15000"/>
            </a:srgbClr>
          </a:solidFill>
        </p:spPr>
      </p:sp>
      <p:sp>
        <p:nvSpPr>
          <p:cNvPr id="722" name="T722"/>
          <p:cNvSpPr txBox="1"/>
          <p:nvPr/>
        </p:nvSpPr>
        <p:spPr>
          <a:xfrm>
            <a:off x="7629525" y="3724275"/>
            <a:ext cx="2701379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f8c42"/>
                </a:solidFill>
                <a:latin typeface="Microsoft YaHei"/>
                <a:ea typeface="Microsoft YaHei"/>
              </a:rPr>
              <a:t>3 维 → 4 维 → 5 维 | 四维×五行智慧与家庭行为实践</a:t>
            </a:r>
          </a:p>
        </p:txBody>
      </p:sp>
      <p:sp>
        <p:nvSpPr>
          <p:cNvPr id="723" name="R723"/>
          <p:cNvSpPr/>
          <p:nvPr/>
        </p:nvSpPr>
        <p:spPr>
          <a:xfrm>
            <a:off x="7315200" y="4343400"/>
            <a:ext cx="4495800" cy="1314450"/>
          </a:xfrm>
          <a:prstGeom prst="roundRect">
            <a:avLst>
              <a:gd name="adj" fmla="val 10144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724" name="T724"/>
          <p:cNvSpPr txBox="1"/>
          <p:nvPr/>
        </p:nvSpPr>
        <p:spPr>
          <a:xfrm>
            <a:off x="7553325" y="4638675"/>
            <a:ext cx="952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一句话总结</a:t>
            </a:r>
          </a:p>
        </p:txBody>
      </p:sp>
      <p:sp>
        <p:nvSpPr>
          <p:cNvPr id="725" name="L725"/>
          <p:cNvSpPr/>
          <p:nvPr/>
        </p:nvSpPr>
        <p:spPr>
          <a:xfrm>
            <a:off x="7553325" y="5019675"/>
            <a:ext cx="9525" cy="400050"/>
          </a:xfrm>
          <a:prstGeom prst="line">
            <a:avLst/>
          </a:prstGeom>
          <a:noFill/>
          <a:ln w="50800">
            <a:solidFill>
              <a:srgbClr val="ff8c42"/>
            </a:solidFill>
          </a:ln>
        </p:spPr>
      </p:sp>
      <p:sp>
        <p:nvSpPr>
          <p:cNvPr id="726" name="T726"/>
          <p:cNvSpPr txBox="1"/>
          <p:nvPr/>
        </p:nvSpPr>
        <p:spPr>
          <a:xfrm>
            <a:off x="7743825" y="5067300"/>
            <a:ext cx="375924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浠艾福五维 = 健康中国四维健康观 × 五行智慧与家庭行</a:t>
            </a:r>
          </a:p>
        </p:txBody>
      </p:sp>
      <p:sp>
        <p:nvSpPr>
          <p:cNvPr id="727" name="T727"/>
          <p:cNvSpPr txBox="1"/>
          <p:nvPr/>
        </p:nvSpPr>
        <p:spPr>
          <a:xfrm>
            <a:off x="7743825" y="5267325"/>
            <a:ext cx="352960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为实践——既有国家战略理论源头，又有本土化创新</a:t>
            </a:r>
          </a:p>
        </p:txBody>
      </p:sp>
      <p:sp>
        <p:nvSpPr>
          <p:cNvPr id="728" name="T728"/>
          <p:cNvSpPr txBox="1"/>
          <p:nvPr/>
        </p:nvSpPr>
        <p:spPr>
          <a:xfrm>
            <a:off x="381000" y="371475"/>
            <a:ext cx="13195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729" name="T729"/>
          <p:cNvSpPr txBox="1"/>
          <p:nvPr/>
        </p:nvSpPr>
        <p:spPr>
          <a:xfrm>
            <a:off x="1852910" y="257175"/>
            <a:ext cx="24765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痛点洞察与方法论演进</a:t>
            </a:r>
          </a:p>
        </p:txBody>
      </p:sp>
      <p:sp>
        <p:nvSpPr>
          <p:cNvPr id="730" name="T730"/>
          <p:cNvSpPr txBox="1"/>
          <p:nvPr/>
        </p:nvSpPr>
        <p:spPr>
          <a:xfrm>
            <a:off x="381000" y="6619875"/>
            <a:ext cx="114984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731" name="T731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32" name="R732"/>
          <p:cNvSpPr/>
          <p:nvPr/>
        </p:nvSpPr>
        <p:spPr>
          <a:xfrm>
            <a:off x="381000" y="762000"/>
            <a:ext cx="5619750" cy="6596657"/>
          </a:xfrm>
          <a:prstGeom prst="roundRect">
            <a:avLst>
              <a:gd name="adj" fmla="val 2372"/>
            </a:avLst>
          </a:prstGeom>
          <a:gradFill>
            <a:gsLst>
              <a:gs pos="0">
                <a:srgbClr val="1026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8c42"/>
            </a:solidFill>
          </a:ln>
        </p:spPr>
      </p:sp>
      <p:sp>
        <p:nvSpPr>
          <p:cNvPr id="733" name="T733"/>
          <p:cNvSpPr txBox="1"/>
          <p:nvPr/>
        </p:nvSpPr>
        <p:spPr>
          <a:xfrm>
            <a:off x="619125" y="1057275"/>
            <a:ext cx="1537394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8c42"/>
                </a:solidFill>
                <a:latin typeface="Microsoft YaHei"/>
                <a:ea typeface="Microsoft YaHei"/>
              </a:rPr>
              <a:t>五维 · 五行 · 功能</a:t>
            </a:r>
          </a:p>
        </p:txBody>
      </p:sp>
      <p:sp>
        <p:nvSpPr>
          <p:cNvPr id="734" name="R734"/>
          <p:cNvSpPr/>
          <p:nvPr/>
        </p:nvSpPr>
        <p:spPr>
          <a:xfrm>
            <a:off x="619125" y="150108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735" name="T735"/>
          <p:cNvSpPr txBox="1"/>
          <p:nvPr/>
        </p:nvSpPr>
        <p:spPr>
          <a:xfrm>
            <a:off x="847725" y="1514475"/>
            <a:ext cx="12587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身（土·主动健康）：</a:t>
            </a:r>
          </a:p>
        </p:txBody>
      </p:sp>
      <p:sp>
        <p:nvSpPr>
          <p:cNvPr id="736" name="T736"/>
          <p:cNvSpPr txBox="1"/>
          <p:nvPr/>
        </p:nvSpPr>
        <p:spPr>
          <a:xfrm>
            <a:off x="2106513" y="1514475"/>
            <a:ext cx="261238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肠道菌群检测、健康报告 AI 解析、饮食推荐</a:t>
            </a:r>
          </a:p>
        </p:txBody>
      </p:sp>
      <p:sp>
        <p:nvSpPr>
          <p:cNvPr id="737" name="R737"/>
          <p:cNvSpPr/>
          <p:nvPr/>
        </p:nvSpPr>
        <p:spPr>
          <a:xfrm>
            <a:off x="619125" y="1874341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6366f1"/>
          </a:solidFill>
        </p:spPr>
      </p:sp>
      <p:sp>
        <p:nvSpPr>
          <p:cNvPr id="738" name="T738"/>
          <p:cNvSpPr txBox="1"/>
          <p:nvPr/>
        </p:nvSpPr>
        <p:spPr>
          <a:xfrm>
            <a:off x="847725" y="1887735"/>
            <a:ext cx="12587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智（金·赋能未来）：</a:t>
            </a:r>
          </a:p>
        </p:txBody>
      </p:sp>
      <p:sp>
        <p:nvSpPr>
          <p:cNvPr id="739" name="T739"/>
          <p:cNvSpPr txBox="1"/>
          <p:nvPr/>
        </p:nvSpPr>
        <p:spPr>
          <a:xfrm>
            <a:off x="2106513" y="1887735"/>
            <a:ext cx="245730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认知测评、舒尔特/数独小游戏、阅读任务</a:t>
            </a:r>
          </a:p>
        </p:txBody>
      </p:sp>
      <p:sp>
        <p:nvSpPr>
          <p:cNvPr id="740" name="R740"/>
          <p:cNvSpPr/>
          <p:nvPr/>
        </p:nvSpPr>
        <p:spPr>
          <a:xfrm>
            <a:off x="619125" y="2247602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</p:spPr>
      </p:sp>
      <p:sp>
        <p:nvSpPr>
          <p:cNvPr id="741" name="T741"/>
          <p:cNvSpPr txBox="1"/>
          <p:nvPr/>
        </p:nvSpPr>
        <p:spPr>
          <a:xfrm>
            <a:off x="847725" y="2260996"/>
            <a:ext cx="12587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富（水·利他创富）：</a:t>
            </a:r>
          </a:p>
        </p:txBody>
      </p:sp>
      <p:sp>
        <p:nvSpPr>
          <p:cNvPr id="742" name="T742"/>
          <p:cNvSpPr txBox="1"/>
          <p:nvPr/>
        </p:nvSpPr>
        <p:spPr>
          <a:xfrm>
            <a:off x="2106513" y="2260996"/>
            <a:ext cx="18669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财富打卡、创客生态、心愿兑换</a:t>
            </a:r>
          </a:p>
        </p:txBody>
      </p:sp>
      <p:sp>
        <p:nvSpPr>
          <p:cNvPr id="743" name="R743"/>
          <p:cNvSpPr/>
          <p:nvPr/>
        </p:nvSpPr>
        <p:spPr>
          <a:xfrm>
            <a:off x="619125" y="2620863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744" name="T744"/>
          <p:cNvSpPr txBox="1"/>
          <p:nvPr/>
        </p:nvSpPr>
        <p:spPr>
          <a:xfrm>
            <a:off x="847725" y="2634257"/>
            <a:ext cx="12587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行（木·人际和谐）：</a:t>
            </a:r>
          </a:p>
        </p:txBody>
      </p:sp>
      <p:sp>
        <p:nvSpPr>
          <p:cNvPr id="745" name="T745"/>
          <p:cNvSpPr txBox="1"/>
          <p:nvPr/>
        </p:nvSpPr>
        <p:spPr>
          <a:xfrm>
            <a:off x="2106513" y="2634257"/>
            <a:ext cx="25336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任务系统、积分激励、健康打卡、家庭挑战</a:t>
            </a:r>
          </a:p>
        </p:txBody>
      </p:sp>
      <p:sp>
        <p:nvSpPr>
          <p:cNvPr id="746" name="R746"/>
          <p:cNvSpPr/>
          <p:nvPr/>
        </p:nvSpPr>
        <p:spPr>
          <a:xfrm>
            <a:off x="619125" y="2994124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ff6b9d"/>
          </a:solidFill>
        </p:spPr>
      </p:sp>
      <p:sp>
        <p:nvSpPr>
          <p:cNvPr id="747" name="T747"/>
          <p:cNvSpPr txBox="1"/>
          <p:nvPr/>
        </p:nvSpPr>
        <p:spPr>
          <a:xfrm>
            <a:off x="847725" y="3007518"/>
            <a:ext cx="125878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心（火·大爱相随）：</a:t>
            </a:r>
          </a:p>
        </p:txBody>
      </p:sp>
      <p:sp>
        <p:nvSpPr>
          <p:cNvPr id="748" name="T748"/>
          <p:cNvSpPr txBox="1"/>
          <p:nvPr/>
        </p:nvSpPr>
        <p:spPr>
          <a:xfrm>
            <a:off x="2106513" y="3007518"/>
            <a:ext cx="274126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DAN 测评、情绪打卡、家庭关系图、亲子沟通</a:t>
            </a:r>
          </a:p>
        </p:txBody>
      </p:sp>
      <p:sp>
        <p:nvSpPr>
          <p:cNvPr id="749" name="T749"/>
          <p:cNvSpPr txBox="1"/>
          <p:nvPr/>
        </p:nvSpPr>
        <p:spPr>
          <a:xfrm>
            <a:off x="619125" y="6815732"/>
            <a:ext cx="583555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f8c42"/>
                </a:solidFill>
                <a:latin typeface="Inter"/>
                <a:ea typeface="Inter"/>
              </a:rPr>
              <a:t>5 维</a:t>
            </a:r>
          </a:p>
        </p:txBody>
      </p:sp>
      <p:sp>
        <p:nvSpPr>
          <p:cNvPr id="750" name="T750"/>
          <p:cNvSpPr txBox="1"/>
          <p:nvPr/>
        </p:nvSpPr>
        <p:spPr>
          <a:xfrm>
            <a:off x="2646461" y="6815732"/>
            <a:ext cx="607962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ff8c42"/>
                </a:solidFill>
                <a:latin typeface="Inter"/>
                <a:ea typeface="Inter"/>
              </a:rPr>
              <a:t>25+</a:t>
            </a:r>
          </a:p>
        </p:txBody>
      </p:sp>
      <p:sp>
        <p:nvSpPr>
          <p:cNvPr id="751" name="R751"/>
          <p:cNvSpPr/>
          <p:nvPr/>
        </p:nvSpPr>
        <p:spPr>
          <a:xfrm>
            <a:off x="6191250" y="762000"/>
            <a:ext cx="5619750" cy="3727846"/>
          </a:xfrm>
          <a:prstGeom prst="roundRect">
            <a:avLst>
              <a:gd name="adj" fmla="val 357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752" name="T752"/>
          <p:cNvSpPr txBox="1"/>
          <p:nvPr/>
        </p:nvSpPr>
        <p:spPr>
          <a:xfrm>
            <a:off x="6429375" y="1057275"/>
            <a:ext cx="1721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能量沙盘 · 评分系统</a:t>
            </a:r>
          </a:p>
        </p:txBody>
      </p:sp>
      <p:sp>
        <p:nvSpPr>
          <p:cNvPr id="753" name="R753"/>
          <p:cNvSpPr/>
          <p:nvPr/>
        </p:nvSpPr>
        <p:spPr>
          <a:xfrm>
            <a:off x="6429375" y="1438275"/>
            <a:ext cx="5162550" cy="1733550"/>
          </a:xfrm>
          <a:prstGeom prst="roundRect">
            <a:avLst>
              <a:gd name="adj" fmla="val 4395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754" name="Picture 753" descr="image.png"/>
          <p:cNvPicPr>
            <a:picLocks noChangeAspect="1"/>
          </p:cNvPicPr>
          <p:nvPr/>
        </p:nvPicPr>
        <p:blipFill>
          <a:blip r:embed="rId2"/>
          <a:srcRect t="33210" b="33210"/>
          <a:stretch>
            <a:fillRect/>
          </a:stretch>
        </p:blipFill>
        <p:spPr>
          <a:xfrm>
            <a:off x="6429375" y="1438275"/>
            <a:ext cx="5162550" cy="5162550"/>
          </a:xfrm>
          <a:prstGeom prst="rect">
            <a:avLst/>
          </a:prstGeom>
        </p:spPr>
      </p:pic>
      <p:sp>
        <p:nvSpPr>
          <p:cNvPr id="754" name="T754"/>
          <p:cNvSpPr txBox="1"/>
          <p:nvPr/>
        </p:nvSpPr>
        <p:spPr>
          <a:xfrm>
            <a:off x="6429375" y="3400425"/>
            <a:ext cx="46310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基于任务/游戏/测评/阅读/打卡行为数据，每日自动计算家庭五维健康指数（0-</a:t>
            </a:r>
          </a:p>
        </p:txBody>
      </p:sp>
      <p:sp>
        <p:nvSpPr>
          <p:cNvPr id="755" name="T755"/>
          <p:cNvSpPr txBox="1"/>
          <p:nvPr/>
        </p:nvSpPr>
        <p:spPr>
          <a:xfrm>
            <a:off x="6429375" y="3640335"/>
            <a:ext cx="222021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100%），维度映射比例动态可配置。</a:t>
            </a:r>
          </a:p>
        </p:txBody>
      </p:sp>
      <p:sp>
        <p:nvSpPr>
          <p:cNvPr id="756" name="T756"/>
          <p:cNvSpPr txBox="1"/>
          <p:nvPr/>
        </p:nvSpPr>
        <p:spPr>
          <a:xfrm>
            <a:off x="6429375" y="4023121"/>
            <a:ext cx="876597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8c42"/>
                </a:solidFill>
                <a:latin typeface="Inter"/>
                <a:ea typeface="Inter"/>
              </a:rPr>
              <a:t>0-100%</a:t>
            </a:r>
          </a:p>
        </p:txBody>
      </p:sp>
      <p:sp>
        <p:nvSpPr>
          <p:cNvPr id="757" name="T757"/>
          <p:cNvSpPr txBox="1"/>
          <p:nvPr/>
        </p:nvSpPr>
        <p:spPr>
          <a:xfrm>
            <a:off x="7382172" y="4108846"/>
            <a:ext cx="1710481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家庭五维健康指数 (每日自动计算)</a:t>
            </a:r>
          </a:p>
        </p:txBody>
      </p:sp>
      <p:sp>
        <p:nvSpPr>
          <p:cNvPr id="758" name="R758"/>
          <p:cNvSpPr/>
          <p:nvPr/>
        </p:nvSpPr>
        <p:spPr>
          <a:xfrm>
            <a:off x="6191250" y="4680346"/>
            <a:ext cx="5619750" cy="2678310"/>
          </a:xfrm>
          <a:prstGeom prst="roundRect">
            <a:avLst>
              <a:gd name="adj" fmla="val 4978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759" name="T759"/>
          <p:cNvSpPr txBox="1"/>
          <p:nvPr/>
        </p:nvSpPr>
        <p:spPr>
          <a:xfrm>
            <a:off x="6429375" y="4975621"/>
            <a:ext cx="1721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能量账本 · 计量系统</a:t>
            </a:r>
          </a:p>
        </p:txBody>
      </p:sp>
      <p:sp>
        <p:nvSpPr>
          <p:cNvPr id="760" name="T760"/>
          <p:cNvSpPr txBox="1"/>
          <p:nvPr/>
        </p:nvSpPr>
        <p:spPr>
          <a:xfrm>
            <a:off x="6429375" y="5432821"/>
            <a:ext cx="39833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孩子完成任务获得能量积分、兑换心愿："努力→成长→奖励"闭环。</a:t>
            </a:r>
          </a:p>
        </p:txBody>
      </p:sp>
      <p:sp>
        <p:nvSpPr>
          <p:cNvPr id="761" name="R761"/>
          <p:cNvSpPr/>
          <p:nvPr/>
        </p:nvSpPr>
        <p:spPr>
          <a:xfrm>
            <a:off x="7762875" y="5787032"/>
            <a:ext cx="1143000" cy="1143000"/>
          </a:xfrm>
          <a:prstGeom prst="roundRect">
            <a:avLst>
              <a:gd name="adj" fmla="val 50000"/>
            </a:avLst>
          </a:prstGeom>
          <a:solidFill>
            <a:srgbClr val="000000">
              <a:alpha val="0"/>
            </a:srgbClr>
          </a:solidFill>
          <a:ln w="101600">
            <a:solidFill>
              <a:srgbClr val="ffffff">
                <a:alpha val="5000"/>
              </a:srgbClr>
            </a:solidFill>
          </a:ln>
        </p:spPr>
      </p:sp>
      <p:sp>
        <p:nvSpPr>
          <p:cNvPr id="762" name="L762"/>
          <p:cNvSpPr/>
          <p:nvPr/>
        </p:nvSpPr>
        <p:spPr>
          <a:xfrm>
            <a:off x="7526152" y="5550310"/>
            <a:ext cx="1616445" cy="9525"/>
          </a:xfrm>
          <a:prstGeom prst="line">
            <a:avLst/>
          </a:prstGeom>
          <a:noFill/>
          <a:ln w="101600">
            <a:solidFill>
              <a:srgbClr val="f59e0b"/>
            </a:solidFill>
          </a:ln>
        </p:spPr>
      </p:sp>
      <p:sp>
        <p:nvSpPr>
          <p:cNvPr id="763" name="T763"/>
          <p:cNvSpPr txBox="1"/>
          <p:nvPr/>
        </p:nvSpPr>
        <p:spPr>
          <a:xfrm>
            <a:off x="8087617" y="6268045"/>
            <a:ext cx="493514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5f8fc"/>
                </a:solidFill>
                <a:latin typeface="Inter"/>
                <a:ea typeface="Inter"/>
              </a:rPr>
              <a:t>200</a:t>
            </a:r>
          </a:p>
        </p:txBody>
      </p:sp>
      <p:sp>
        <p:nvSpPr>
          <p:cNvPr id="764" name="T764"/>
          <p:cNvSpPr txBox="1"/>
          <p:nvPr/>
        </p:nvSpPr>
        <p:spPr>
          <a:xfrm>
            <a:off x="9096375" y="6134695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能量日上限</a:t>
            </a:r>
          </a:p>
        </p:txBody>
      </p:sp>
      <p:sp>
        <p:nvSpPr>
          <p:cNvPr id="765" name="T765"/>
          <p:cNvSpPr txBox="1"/>
          <p:nvPr/>
        </p:nvSpPr>
        <p:spPr>
          <a:xfrm>
            <a:off x="9096375" y="6315670"/>
            <a:ext cx="10668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防刷分机制，确保</a:t>
            </a:r>
          </a:p>
        </p:txBody>
      </p:sp>
      <p:sp>
        <p:nvSpPr>
          <p:cNvPr id="766" name="T766"/>
          <p:cNvSpPr txBox="1"/>
          <p:nvPr/>
        </p:nvSpPr>
        <p:spPr>
          <a:xfrm>
            <a:off x="9096375" y="6496645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成长真实性</a:t>
            </a:r>
          </a:p>
        </p:txBody>
      </p:sp>
      <p:sp>
        <p:nvSpPr>
          <p:cNvPr id="767" name="T767"/>
          <p:cNvSpPr txBox="1"/>
          <p:nvPr/>
        </p:nvSpPr>
        <p:spPr>
          <a:xfrm>
            <a:off x="381000" y="371475"/>
            <a:ext cx="13195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768" name="T768"/>
          <p:cNvSpPr txBox="1"/>
          <p:nvPr/>
        </p:nvSpPr>
        <p:spPr>
          <a:xfrm>
            <a:off x="1852910" y="257175"/>
            <a:ext cx="19812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五维全景幸福矩阵</a:t>
            </a:r>
          </a:p>
        </p:txBody>
      </p:sp>
      <p:sp>
        <p:nvSpPr>
          <p:cNvPr id="769" name="T769"/>
          <p:cNvSpPr txBox="1"/>
          <p:nvPr/>
        </p:nvSpPr>
        <p:spPr>
          <a:xfrm>
            <a:off x="381000" y="6619875"/>
            <a:ext cx="114984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770" name="T770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71" name="R771"/>
          <p:cNvSpPr/>
          <p:nvPr/>
        </p:nvSpPr>
        <p:spPr>
          <a:xfrm>
            <a:off x="381000" y="762000"/>
            <a:ext cx="8477250" cy="6761261"/>
          </a:xfrm>
          <a:prstGeom prst="roundRect">
            <a:avLst>
              <a:gd name="adj" fmla="val 1972"/>
            </a:avLst>
          </a:prstGeom>
          <a:gradFill>
            <a:gsLst>
              <a:gs pos="0">
                <a:srgbClr val="1026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5ab0ff"/>
            </a:solidFill>
          </a:ln>
        </p:spPr>
      </p:sp>
      <p:sp>
        <p:nvSpPr>
          <p:cNvPr id="772" name="T772"/>
          <p:cNvSpPr txBox="1"/>
          <p:nvPr/>
        </p:nvSpPr>
        <p:spPr>
          <a:xfrm>
            <a:off x="619125" y="1057275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5ab0ff"/>
                </a:solidFill>
                <a:latin typeface="Microsoft YaHei"/>
                <a:ea typeface="Microsoft YaHei"/>
              </a:rPr>
              <a:t>五环飞轮</a:t>
            </a:r>
          </a:p>
        </p:txBody>
      </p:sp>
      <p:sp>
        <p:nvSpPr>
          <p:cNvPr id="773" name="R773"/>
          <p:cNvSpPr/>
          <p:nvPr/>
        </p:nvSpPr>
        <p:spPr>
          <a:xfrm>
            <a:off x="1000125" y="1952625"/>
            <a:ext cx="7239000" cy="19050"/>
          </a:xfrm>
          <a:prstGeom prst="rect">
            <a:avLst/>
          </a:prstGeom>
          <a:solidFill>
            <a:srgbClr val="ffffff">
              <a:alpha val="10000"/>
            </a:srgbClr>
          </a:solidFill>
        </p:spPr>
      </p:sp>
      <p:sp>
        <p:nvSpPr>
          <p:cNvPr id="774" name="R774"/>
          <p:cNvSpPr/>
          <p:nvPr/>
        </p:nvSpPr>
        <p:spPr>
          <a:xfrm>
            <a:off x="1314450" y="1724025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a1a2f"/>
          </a:solidFill>
          <a:ln w="38100">
            <a:solidFill>
              <a:srgbClr val="5ab0ff"/>
            </a:solidFill>
          </a:ln>
        </p:spPr>
      </p:sp>
      <p:sp>
        <p:nvSpPr>
          <p:cNvPr id="775" name="T775"/>
          <p:cNvSpPr txBox="1"/>
          <p:nvPr/>
        </p:nvSpPr>
        <p:spPr>
          <a:xfrm>
            <a:off x="1518642" y="1924050"/>
            <a:ext cx="10581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76" name="T776"/>
          <p:cNvSpPr txBox="1"/>
          <p:nvPr/>
        </p:nvSpPr>
        <p:spPr>
          <a:xfrm>
            <a:off x="1273373" y="2400300"/>
            <a:ext cx="59650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检测/测评</a:t>
            </a:r>
          </a:p>
        </p:txBody>
      </p:sp>
      <p:sp>
        <p:nvSpPr>
          <p:cNvPr id="777" name="T777"/>
          <p:cNvSpPr txBox="1"/>
          <p:nvPr/>
        </p:nvSpPr>
        <p:spPr>
          <a:xfrm>
            <a:off x="1343025" y="262890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居家采样</a:t>
            </a:r>
          </a:p>
        </p:txBody>
      </p:sp>
      <p:sp>
        <p:nvSpPr>
          <p:cNvPr id="778" name="T778"/>
          <p:cNvSpPr txBox="1"/>
          <p:nvPr/>
        </p:nvSpPr>
        <p:spPr>
          <a:xfrm>
            <a:off x="1343025" y="278889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测评预约</a:t>
            </a:r>
          </a:p>
        </p:txBody>
      </p:sp>
      <p:sp>
        <p:nvSpPr>
          <p:cNvPr id="779" name="R779"/>
          <p:cNvSpPr/>
          <p:nvPr/>
        </p:nvSpPr>
        <p:spPr>
          <a:xfrm>
            <a:off x="2838450" y="1724025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a1a2f"/>
          </a:solidFill>
          <a:ln w="38100">
            <a:solidFill>
              <a:srgbClr val="5ab0ff"/>
            </a:solidFill>
          </a:ln>
        </p:spPr>
      </p:sp>
      <p:sp>
        <p:nvSpPr>
          <p:cNvPr id="780" name="T780"/>
          <p:cNvSpPr txBox="1"/>
          <p:nvPr/>
        </p:nvSpPr>
        <p:spPr>
          <a:xfrm>
            <a:off x="3042642" y="1924050"/>
            <a:ext cx="10581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781" name="T781"/>
          <p:cNvSpPr txBox="1"/>
          <p:nvPr/>
        </p:nvSpPr>
        <p:spPr>
          <a:xfrm>
            <a:off x="2869852" y="2400300"/>
            <a:ext cx="45154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AI 分析</a:t>
            </a:r>
          </a:p>
        </p:txBody>
      </p:sp>
      <p:sp>
        <p:nvSpPr>
          <p:cNvPr id="782" name="T782"/>
          <p:cNvSpPr txBox="1"/>
          <p:nvPr/>
        </p:nvSpPr>
        <p:spPr>
          <a:xfrm>
            <a:off x="2562076" y="2628900"/>
            <a:ext cx="10669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报告解析 + 指标解读</a:t>
            </a:r>
          </a:p>
        </p:txBody>
      </p:sp>
      <p:sp>
        <p:nvSpPr>
          <p:cNvPr id="783" name="T783"/>
          <p:cNvSpPr txBox="1"/>
          <p:nvPr/>
        </p:nvSpPr>
        <p:spPr>
          <a:xfrm>
            <a:off x="2752576" y="2788890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风险自动标注</a:t>
            </a:r>
          </a:p>
        </p:txBody>
      </p:sp>
      <p:sp>
        <p:nvSpPr>
          <p:cNvPr id="784" name="R784"/>
          <p:cNvSpPr/>
          <p:nvPr/>
        </p:nvSpPr>
        <p:spPr>
          <a:xfrm>
            <a:off x="4362450" y="1724025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a1a2f"/>
          </a:solidFill>
          <a:ln w="38100">
            <a:solidFill>
              <a:srgbClr val="5ab0ff"/>
            </a:solidFill>
          </a:ln>
        </p:spPr>
      </p:sp>
      <p:sp>
        <p:nvSpPr>
          <p:cNvPr id="785" name="T785"/>
          <p:cNvSpPr txBox="1"/>
          <p:nvPr/>
        </p:nvSpPr>
        <p:spPr>
          <a:xfrm>
            <a:off x="4566642" y="1924050"/>
            <a:ext cx="10581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786" name="T786"/>
          <p:cNvSpPr txBox="1"/>
          <p:nvPr/>
        </p:nvSpPr>
        <p:spPr>
          <a:xfrm>
            <a:off x="4286250" y="2400300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个性化方案</a:t>
            </a:r>
          </a:p>
        </p:txBody>
      </p:sp>
      <p:sp>
        <p:nvSpPr>
          <p:cNvPr id="787" name="T787"/>
          <p:cNvSpPr txBox="1"/>
          <p:nvPr/>
        </p:nvSpPr>
        <p:spPr>
          <a:xfrm>
            <a:off x="4276576" y="2628900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基于个体画像</a:t>
            </a:r>
          </a:p>
        </p:txBody>
      </p:sp>
      <p:sp>
        <p:nvSpPr>
          <p:cNvPr id="788" name="T788"/>
          <p:cNvSpPr txBox="1"/>
          <p:nvPr/>
        </p:nvSpPr>
        <p:spPr>
          <a:xfrm>
            <a:off x="4113460" y="2788890"/>
            <a:ext cx="101218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饮食/训练/亲子方案</a:t>
            </a:r>
          </a:p>
        </p:txBody>
      </p:sp>
      <p:sp>
        <p:nvSpPr>
          <p:cNvPr id="789" name="R789"/>
          <p:cNvSpPr/>
          <p:nvPr/>
        </p:nvSpPr>
        <p:spPr>
          <a:xfrm>
            <a:off x="5886450" y="1724025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a1a2f"/>
          </a:solidFill>
          <a:ln w="38100">
            <a:solidFill>
              <a:srgbClr val="5ab0ff"/>
            </a:solidFill>
          </a:ln>
        </p:spPr>
      </p:sp>
      <p:sp>
        <p:nvSpPr>
          <p:cNvPr id="790" name="T790"/>
          <p:cNvSpPr txBox="1"/>
          <p:nvPr/>
        </p:nvSpPr>
        <p:spPr>
          <a:xfrm>
            <a:off x="6090642" y="1924050"/>
            <a:ext cx="10581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791" name="T791"/>
          <p:cNvSpPr txBox="1"/>
          <p:nvPr/>
        </p:nvSpPr>
        <p:spPr>
          <a:xfrm>
            <a:off x="5876925" y="2400300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行为执行</a:t>
            </a:r>
          </a:p>
        </p:txBody>
      </p:sp>
      <p:sp>
        <p:nvSpPr>
          <p:cNvPr id="792" name="T792"/>
          <p:cNvSpPr txBox="1"/>
          <p:nvPr/>
        </p:nvSpPr>
        <p:spPr>
          <a:xfrm>
            <a:off x="5610076" y="2628900"/>
            <a:ext cx="10669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任务下发 + 即时反馈</a:t>
            </a:r>
          </a:p>
        </p:txBody>
      </p:sp>
      <p:sp>
        <p:nvSpPr>
          <p:cNvPr id="793" name="T793"/>
          <p:cNvSpPr txBox="1"/>
          <p:nvPr/>
        </p:nvSpPr>
        <p:spPr>
          <a:xfrm>
            <a:off x="5610076" y="2788890"/>
            <a:ext cx="10669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能量积分 + 智能预警</a:t>
            </a:r>
          </a:p>
        </p:txBody>
      </p:sp>
      <p:sp>
        <p:nvSpPr>
          <p:cNvPr id="794" name="R794"/>
          <p:cNvSpPr/>
          <p:nvPr/>
        </p:nvSpPr>
        <p:spPr>
          <a:xfrm>
            <a:off x="7410450" y="1724025"/>
            <a:ext cx="514350" cy="514350"/>
          </a:xfrm>
          <a:prstGeom prst="roundRect">
            <a:avLst>
              <a:gd name="adj" fmla="val 50000"/>
            </a:avLst>
          </a:prstGeom>
          <a:solidFill>
            <a:srgbClr val="0a1a2f"/>
          </a:solidFill>
          <a:ln w="38100">
            <a:solidFill>
              <a:srgbClr val="5ab0ff"/>
            </a:solidFill>
          </a:ln>
        </p:spPr>
      </p:sp>
      <p:sp>
        <p:nvSpPr>
          <p:cNvPr id="795" name="T795"/>
          <p:cNvSpPr txBox="1"/>
          <p:nvPr/>
        </p:nvSpPr>
        <p:spPr>
          <a:xfrm>
            <a:off x="7614642" y="1924050"/>
            <a:ext cx="105816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 b="1">
                <a:solidFill>
                  <a:srgbClr val="5ab0ff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796" name="T796"/>
          <p:cNvSpPr txBox="1"/>
          <p:nvPr/>
        </p:nvSpPr>
        <p:spPr>
          <a:xfrm>
            <a:off x="7400925" y="2400300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复测迭代</a:t>
            </a:r>
          </a:p>
        </p:txBody>
      </p:sp>
      <p:sp>
        <p:nvSpPr>
          <p:cNvPr id="797" name="T797"/>
          <p:cNvSpPr txBox="1"/>
          <p:nvPr/>
        </p:nvSpPr>
        <p:spPr>
          <a:xfrm>
            <a:off x="7134076" y="2628900"/>
            <a:ext cx="10669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周期复测 + 效果对比</a:t>
            </a:r>
          </a:p>
        </p:txBody>
      </p:sp>
      <p:sp>
        <p:nvSpPr>
          <p:cNvPr id="798" name="T798"/>
          <p:cNvSpPr txBox="1"/>
          <p:nvPr/>
        </p:nvSpPr>
        <p:spPr>
          <a:xfrm>
            <a:off x="7438876" y="278889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方案调优</a:t>
            </a:r>
          </a:p>
        </p:txBody>
      </p:sp>
      <p:sp>
        <p:nvSpPr>
          <p:cNvPr id="799" name="T799"/>
          <p:cNvSpPr txBox="1"/>
          <p:nvPr/>
        </p:nvSpPr>
        <p:spPr>
          <a:xfrm>
            <a:off x="3682900" y="3463230"/>
            <a:ext cx="187329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5ab0ff"/>
                </a:solidFill>
                <a:latin typeface="Microsoft YaHei"/>
                <a:ea typeface="Microsoft YaHei"/>
              </a:rPr>
              <a:t>回到 ① —— 数据飞轮持续积累</a:t>
            </a:r>
          </a:p>
        </p:txBody>
      </p:sp>
      <p:sp>
        <p:nvSpPr>
          <p:cNvPr id="800" name="R800"/>
          <p:cNvSpPr/>
          <p:nvPr/>
        </p:nvSpPr>
        <p:spPr>
          <a:xfrm>
            <a:off x="9048750" y="762000"/>
            <a:ext cx="2762250" cy="6761261"/>
          </a:xfrm>
          <a:prstGeom prst="roundRect">
            <a:avLst>
              <a:gd name="adj" fmla="val 482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01" name="T801"/>
          <p:cNvSpPr txBox="1"/>
          <p:nvPr/>
        </p:nvSpPr>
        <p:spPr>
          <a:xfrm>
            <a:off x="9286875" y="1057275"/>
            <a:ext cx="1143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精准干预闭环</a:t>
            </a:r>
          </a:p>
        </p:txBody>
      </p:sp>
      <p:sp>
        <p:nvSpPr>
          <p:cNvPr id="802" name="T802"/>
          <p:cNvSpPr txBox="1"/>
          <p:nvPr/>
        </p:nvSpPr>
        <p:spPr>
          <a:xfrm>
            <a:off x="9348489" y="1514475"/>
            <a:ext cx="216277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可量化评估 → 可解释分析 → 可</a:t>
            </a:r>
          </a:p>
        </p:txBody>
      </p:sp>
      <p:sp>
        <p:nvSpPr>
          <p:cNvPr id="803" name="T803"/>
          <p:cNvSpPr txBox="1"/>
          <p:nvPr/>
        </p:nvSpPr>
        <p:spPr>
          <a:xfrm>
            <a:off x="9622482" y="1788765"/>
            <a:ext cx="161478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执行干预 → 可追踪反馈</a:t>
            </a:r>
          </a:p>
        </p:txBody>
      </p:sp>
      <p:sp>
        <p:nvSpPr>
          <p:cNvPr id="804" name="T804"/>
          <p:cNvSpPr txBox="1"/>
          <p:nvPr/>
        </p:nvSpPr>
        <p:spPr>
          <a:xfrm>
            <a:off x="9286875" y="2177355"/>
            <a:ext cx="221233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把 AI 的精准能力注入家庭健康管理的</a:t>
            </a:r>
          </a:p>
        </p:txBody>
      </p:sp>
      <p:sp>
        <p:nvSpPr>
          <p:cNvPr id="805" name="T805"/>
          <p:cNvSpPr txBox="1"/>
          <p:nvPr/>
        </p:nvSpPr>
        <p:spPr>
          <a:xfrm>
            <a:off x="9286875" y="2417266"/>
            <a:ext cx="22669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每一个环节，确保每一项干预都有据可</a:t>
            </a:r>
          </a:p>
        </p:txBody>
      </p:sp>
      <p:sp>
        <p:nvSpPr>
          <p:cNvPr id="806" name="T806"/>
          <p:cNvSpPr txBox="1"/>
          <p:nvPr/>
        </p:nvSpPr>
        <p:spPr>
          <a:xfrm>
            <a:off x="9286875" y="2657177"/>
            <a:ext cx="1600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依，每一个结果都可追踪。</a:t>
            </a:r>
          </a:p>
        </p:txBody>
      </p:sp>
      <p:sp>
        <p:nvSpPr>
          <p:cNvPr id="807" name="T807"/>
          <p:cNvSpPr txBox="1"/>
          <p:nvPr/>
        </p:nvSpPr>
        <p:spPr>
          <a:xfrm>
            <a:off x="9286875" y="3136999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5ab0ff"/>
                </a:solidFill>
                <a:latin typeface="Microsoft YaHei"/>
                <a:ea typeface="Microsoft YaHei"/>
              </a:rPr>
              <a:t>人机协同：</a:t>
            </a:r>
          </a:p>
        </p:txBody>
      </p:sp>
      <p:sp>
        <p:nvSpPr>
          <p:cNvPr id="808" name="T808"/>
          <p:cNvSpPr txBox="1"/>
          <p:nvPr/>
        </p:nvSpPr>
        <p:spPr>
          <a:xfrm>
            <a:off x="9953625" y="3136999"/>
            <a:ext cx="151849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健康教练 7×24 智能应</a:t>
            </a:r>
          </a:p>
        </p:txBody>
      </p:sp>
      <p:sp>
        <p:nvSpPr>
          <p:cNvPr id="809" name="T809"/>
          <p:cNvSpPr txBox="1"/>
          <p:nvPr/>
        </p:nvSpPr>
        <p:spPr>
          <a:xfrm>
            <a:off x="9286875" y="3376910"/>
            <a:ext cx="215875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答 + 健康管家/营养师/医生后台专业</a:t>
            </a:r>
          </a:p>
        </p:txBody>
      </p:sp>
      <p:sp>
        <p:nvSpPr>
          <p:cNvPr id="810" name="T810"/>
          <p:cNvSpPr txBox="1"/>
          <p:nvPr/>
        </p:nvSpPr>
        <p:spPr>
          <a:xfrm>
            <a:off x="9286875" y="3616821"/>
            <a:ext cx="20085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团队兜底，形成"AI 提效 + 人工兜</a:t>
            </a:r>
          </a:p>
        </p:txBody>
      </p:sp>
      <p:sp>
        <p:nvSpPr>
          <p:cNvPr id="811" name="T811"/>
          <p:cNvSpPr txBox="1"/>
          <p:nvPr/>
        </p:nvSpPr>
        <p:spPr>
          <a:xfrm>
            <a:off x="9286875" y="3856732"/>
            <a:ext cx="85829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底"服务闭环。</a:t>
            </a:r>
          </a:p>
        </p:txBody>
      </p:sp>
      <p:sp>
        <p:nvSpPr>
          <p:cNvPr id="812" name="T812"/>
          <p:cNvSpPr txBox="1"/>
          <p:nvPr/>
        </p:nvSpPr>
        <p:spPr>
          <a:xfrm>
            <a:off x="9286875" y="4336553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10b981"/>
                </a:solidFill>
                <a:latin typeface="Microsoft YaHei"/>
                <a:ea typeface="Microsoft YaHei"/>
              </a:rPr>
              <a:t>数据飞轮：</a:t>
            </a:r>
          </a:p>
        </p:txBody>
      </p:sp>
      <p:sp>
        <p:nvSpPr>
          <p:cNvPr id="813" name="T813"/>
          <p:cNvSpPr txBox="1"/>
          <p:nvPr/>
        </p:nvSpPr>
        <p:spPr>
          <a:xfrm>
            <a:off x="9953625" y="4336553"/>
            <a:ext cx="1600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从肠道菌群到五维能量，真</a:t>
            </a:r>
          </a:p>
        </p:txBody>
      </p:sp>
      <p:sp>
        <p:nvSpPr>
          <p:cNvPr id="814" name="T814"/>
          <p:cNvSpPr txBox="1"/>
          <p:nvPr/>
        </p:nvSpPr>
        <p:spPr>
          <a:xfrm>
            <a:off x="9286875" y="4576464"/>
            <a:ext cx="205844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实家庭数据资产持续积累，"越用越</a:t>
            </a:r>
          </a:p>
        </p:txBody>
      </p:sp>
      <p:sp>
        <p:nvSpPr>
          <p:cNvPr id="815" name="T815"/>
          <p:cNvSpPr txBox="1"/>
          <p:nvPr/>
        </p:nvSpPr>
        <p:spPr>
          <a:xfrm>
            <a:off x="9286875" y="4816375"/>
            <a:ext cx="32489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准"。</a:t>
            </a:r>
          </a:p>
        </p:txBody>
      </p:sp>
      <p:sp>
        <p:nvSpPr>
          <p:cNvPr id="816" name="R816"/>
          <p:cNvSpPr/>
          <p:nvPr/>
        </p:nvSpPr>
        <p:spPr>
          <a:xfrm>
            <a:off x="9286875" y="5170586"/>
            <a:ext cx="2305050" cy="2114550"/>
          </a:xfrm>
          <a:prstGeom prst="roundRect">
            <a:avLst>
              <a:gd name="adj" fmla="val 3603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817" name="Picture 816" descr="image.png"/>
          <p:cNvPicPr>
            <a:picLocks noChangeAspect="1"/>
          </p:cNvPicPr>
          <p:nvPr/>
        </p:nvPicPr>
        <p:blipFill>
          <a:blip r:embed="rId2"/>
          <a:srcRect t="4132" b="4132"/>
          <a:stretch>
            <a:fillRect/>
          </a:stretch>
        </p:blipFill>
        <p:spPr>
          <a:xfrm>
            <a:off x="9286875" y="5170586"/>
            <a:ext cx="2305050" cy="2305050"/>
          </a:xfrm>
          <a:prstGeom prst="rect">
            <a:avLst/>
          </a:prstGeom>
        </p:spPr>
      </p:pic>
      <p:sp>
        <p:nvSpPr>
          <p:cNvPr id="817" name="T817"/>
          <p:cNvSpPr txBox="1"/>
          <p:nvPr/>
        </p:nvSpPr>
        <p:spPr>
          <a:xfrm>
            <a:off x="381000" y="371475"/>
            <a:ext cx="13195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818" name="T818"/>
          <p:cNvSpPr txBox="1"/>
          <p:nvPr/>
        </p:nvSpPr>
        <p:spPr>
          <a:xfrm>
            <a:off x="1852910" y="257175"/>
            <a:ext cx="24765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业务闭环：检测到复测</a:t>
            </a:r>
          </a:p>
        </p:txBody>
      </p:sp>
      <p:sp>
        <p:nvSpPr>
          <p:cNvPr id="819" name="T819"/>
          <p:cNvSpPr txBox="1"/>
          <p:nvPr/>
        </p:nvSpPr>
        <p:spPr>
          <a:xfrm>
            <a:off x="381000" y="6619875"/>
            <a:ext cx="114984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04 — 需求与设计</a:t>
            </a:r>
          </a:p>
        </p:txBody>
      </p:sp>
      <p:sp>
        <p:nvSpPr>
          <p:cNvPr id="820" name="T820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21" name="T821"/>
          <p:cNvSpPr txBox="1"/>
          <p:nvPr/>
        </p:nvSpPr>
        <p:spPr>
          <a:xfrm>
            <a:off x="762000" y="2052786"/>
            <a:ext cx="2720131" cy="10287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5400" b="1">
                <a:solidFill>
                  <a:srgbClr val="f5f8fc"/>
                </a:solidFill>
                <a:latin typeface="Inter"/>
                <a:ea typeface="Inter"/>
              </a:rPr>
              <a:t>PART 05</a:t>
            </a:r>
          </a:p>
        </p:txBody>
      </p:sp>
      <p:sp>
        <p:nvSpPr>
          <p:cNvPr id="822" name="T822"/>
          <p:cNvSpPr txBox="1"/>
          <p:nvPr/>
        </p:nvSpPr>
        <p:spPr>
          <a:xfrm>
            <a:off x="762000" y="2807047"/>
            <a:ext cx="2661046" cy="10287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5400" b="1">
                <a:solidFill>
                  <a:srgbClr val="ff8c42"/>
                </a:solidFill>
                <a:latin typeface="Inter"/>
                <a:ea typeface="Inter"/>
              </a:rPr>
              <a:t>技术壁垒</a:t>
            </a:r>
          </a:p>
        </p:txBody>
      </p:sp>
      <p:sp>
        <p:nvSpPr>
          <p:cNvPr id="823" name="R823"/>
          <p:cNvSpPr/>
          <p:nvPr/>
        </p:nvSpPr>
        <p:spPr>
          <a:xfrm>
            <a:off x="762000" y="3723233"/>
            <a:ext cx="5334000" cy="1624905"/>
          </a:xfrm>
          <a:prstGeom prst="roundRect">
            <a:avLst>
              <a:gd name="adj" fmla="val 8206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24" name="T824"/>
          <p:cNvSpPr txBox="1"/>
          <p:nvPr/>
        </p:nvSpPr>
        <p:spPr>
          <a:xfrm>
            <a:off x="1076325" y="4104233"/>
            <a:ext cx="4684216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四重壁垒：算法 · 数据 · 网络效应 · AI 能力栈</a:t>
            </a:r>
          </a:p>
        </p:txBody>
      </p:sp>
      <p:sp>
        <p:nvSpPr>
          <p:cNvPr id="825" name="T825"/>
          <p:cNvSpPr txBox="1"/>
          <p:nvPr/>
        </p:nvSpPr>
        <p:spPr>
          <a:xfrm>
            <a:off x="1076325" y="4561433"/>
            <a:ext cx="457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自研五维相生溯源算法、长周期行为数据护城河、三方网络效应、自</a:t>
            </a:r>
          </a:p>
        </p:txBody>
      </p:sp>
      <p:sp>
        <p:nvSpPr>
          <p:cNvPr id="826" name="T826"/>
          <p:cNvSpPr txBox="1"/>
          <p:nvPr/>
        </p:nvSpPr>
        <p:spPr>
          <a:xfrm>
            <a:off x="1076325" y="4835723"/>
            <a:ext cx="43815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研 AI 健康教练智能体——构成竞争对手难以复制的复合技术纵深</a:t>
            </a:r>
          </a:p>
        </p:txBody>
      </p:sp>
      <p:sp>
        <p:nvSpPr>
          <p:cNvPr id="827" name="R827"/>
          <p:cNvSpPr/>
          <p:nvPr/>
        </p:nvSpPr>
        <p:spPr>
          <a:xfrm>
            <a:off x="6096000" y="200025"/>
            <a:ext cx="60960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pic>
        <p:nvPicPr>
          <p:cNvPr id="828" name="Picture 827" descr="image.png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096000" y="200025"/>
            <a:ext cx="6858000" cy="6858000"/>
          </a:xfrm>
          <a:prstGeom prst="rect">
            <a:avLst/>
          </a:prstGeom>
        </p:spPr>
      </p:pic>
      <p:sp>
        <p:nvSpPr>
          <p:cNvPr id="828" name="T828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829" name="T829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19 / 28</a:t>
            </a:r>
          </a:p>
        </p:txBody>
      </p:sp>
      <p:sp>
        <p:nvSpPr>
          <p:cNvPr id="830" name="T830"/>
          <p:cNvSpPr txBox="1"/>
          <p:nvPr/>
        </p:nvSpPr>
        <p:spPr>
          <a:xfrm>
            <a:off x="0" y="47625"/>
            <a:ext cx="17948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"&gt;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31" name="R831"/>
          <p:cNvSpPr/>
          <p:nvPr/>
        </p:nvSpPr>
        <p:spPr>
          <a:xfrm>
            <a:off x="381000" y="762000"/>
            <a:ext cx="6743700" cy="5715000"/>
          </a:xfrm>
          <a:prstGeom prst="roundRect">
            <a:avLst>
              <a:gd name="adj" fmla="val 2333"/>
            </a:avLst>
          </a:prstGeom>
          <a:gradFill>
            <a:gsLst>
              <a:gs pos="0">
                <a:srgbClr val="5ab0ff"/>
              </a:gs>
              <a:gs pos="100000">
                <a:srgbClr val="3b82f6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832" name="T832"/>
          <p:cNvSpPr txBox="1"/>
          <p:nvPr/>
        </p:nvSpPr>
        <p:spPr>
          <a:xfrm>
            <a:off x="619125" y="1057275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自研五维评价体系</a:t>
            </a:r>
          </a:p>
        </p:txBody>
      </p:sp>
      <p:sp>
        <p:nvSpPr>
          <p:cNvPr id="833" name="T833"/>
          <p:cNvSpPr txBox="1"/>
          <p:nvPr/>
        </p:nvSpPr>
        <p:spPr>
          <a:xfrm>
            <a:off x="619125" y="1495425"/>
            <a:ext cx="1017984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ffff"/>
                </a:solidFill>
                <a:latin typeface="Inter"/>
                <a:ea typeface="Inter"/>
              </a:rPr>
              <a:t>3-8</a:t>
            </a:r>
          </a:p>
        </p:txBody>
      </p:sp>
      <p:sp>
        <p:nvSpPr>
          <p:cNvPr id="834" name="T834"/>
          <p:cNvSpPr txBox="1"/>
          <p:nvPr/>
        </p:nvSpPr>
        <p:spPr>
          <a:xfrm>
            <a:off x="1713309" y="1828800"/>
            <a:ext cx="113883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异构数据源/维度</a:t>
            </a:r>
          </a:p>
        </p:txBody>
      </p:sp>
      <p:sp>
        <p:nvSpPr>
          <p:cNvPr id="835" name="T835"/>
          <p:cNvSpPr txBox="1"/>
          <p:nvPr/>
        </p:nvSpPr>
        <p:spPr>
          <a:xfrm>
            <a:off x="619125" y="2200275"/>
            <a:ext cx="429354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融合五行相生理论与多源加权计算，每个维度由 3-8 个异构数据源支撑。</a:t>
            </a:r>
          </a:p>
        </p:txBody>
      </p:sp>
      <p:sp>
        <p:nvSpPr>
          <p:cNvPr id="836" name="T836"/>
          <p:cNvSpPr txBox="1"/>
          <p:nvPr/>
        </p:nvSpPr>
        <p:spPr>
          <a:xfrm>
            <a:off x="619125" y="2440185"/>
            <a:ext cx="595654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energy_source_config 动态配置维度映射比例——差异化核心，具备"五维健康行业标准"演进潜力。</a:t>
            </a:r>
          </a:p>
        </p:txBody>
      </p:sp>
      <p:sp>
        <p:nvSpPr>
          <p:cNvPr id="837" name="C837"/>
          <p:cNvSpPr/>
          <p:nvPr/>
        </p:nvSpPr>
        <p:spPr>
          <a:xfrm>
            <a:off x="3143250" y="3137296"/>
            <a:ext cx="1219200" cy="1219200"/>
          </a:xfrm>
          <a:prstGeom prst="ellipse">
            <a:avLst/>
          </a:prstGeom>
          <a:noFill/>
          <a:ln w="182880">
            <a:solidFill>
              <a:srgbClr val="ffffff">
                <a:alpha val="5000"/>
              </a:srgbClr>
            </a:solidFill>
            <a:round/>
          </a:ln>
        </p:spPr>
      </p:sp>
      <p:sp>
        <p:nvSpPr>
          <p:cNvPr id="838" name="Arc838"/>
          <p:cNvSpPr/>
          <p:nvPr/>
        </p:nvSpPr>
        <p:spPr>
          <a:xfrm>
            <a:off x="3143250" y="3137296"/>
            <a:ext cx="1219200" cy="1219200"/>
          </a:xfrm>
          <a:prstGeom prst="arc">
            <a:avLst>
              <a:gd name="adj1" fmla="val 0"/>
              <a:gd name="adj2" fmla="val 2148591"/>
            </a:avLst>
          </a:prstGeom>
          <a:noFill/>
          <a:ln w="182880">
            <a:solidFill>
              <a:srgbClr val="ff8c42"/>
            </a:solidFill>
            <a:round/>
          </a:ln>
        </p:spPr>
      </p:sp>
      <p:sp>
        <p:nvSpPr>
          <p:cNvPr id="839" name="Arc839"/>
          <p:cNvSpPr/>
          <p:nvPr/>
        </p:nvSpPr>
        <p:spPr>
          <a:xfrm>
            <a:off x="3143250" y="3137296"/>
            <a:ext cx="1219200" cy="1219200"/>
          </a:xfrm>
          <a:prstGeom prst="arc">
            <a:avLst>
              <a:gd name="adj1" fmla="val 2148594"/>
              <a:gd name="adj2" fmla="val 4297185"/>
            </a:avLst>
          </a:prstGeom>
          <a:noFill/>
          <a:ln w="182880">
            <a:solidFill>
              <a:srgbClr val="6366f1"/>
            </a:solidFill>
            <a:round/>
          </a:ln>
        </p:spPr>
      </p:sp>
      <p:sp>
        <p:nvSpPr>
          <p:cNvPr id="840" name="Arc840"/>
          <p:cNvSpPr/>
          <p:nvPr/>
        </p:nvSpPr>
        <p:spPr>
          <a:xfrm>
            <a:off x="3143250" y="3137296"/>
            <a:ext cx="1219200" cy="1219200"/>
          </a:xfrm>
          <a:prstGeom prst="arc">
            <a:avLst>
              <a:gd name="adj1" fmla="val 4297182"/>
              <a:gd name="adj2" fmla="val 6445773"/>
            </a:avLst>
          </a:prstGeom>
          <a:noFill/>
          <a:ln w="182880">
            <a:solidFill>
              <a:srgbClr val="f59e0b"/>
            </a:solidFill>
            <a:round/>
          </a:ln>
        </p:spPr>
      </p:sp>
      <p:sp>
        <p:nvSpPr>
          <p:cNvPr id="841" name="Arc841"/>
          <p:cNvSpPr/>
          <p:nvPr/>
        </p:nvSpPr>
        <p:spPr>
          <a:xfrm>
            <a:off x="3143250" y="3137296"/>
            <a:ext cx="1219200" cy="1219200"/>
          </a:xfrm>
          <a:prstGeom prst="arc">
            <a:avLst>
              <a:gd name="adj1" fmla="val 6445776"/>
              <a:gd name="adj2" fmla="val 8594367"/>
            </a:avLst>
          </a:prstGeom>
          <a:noFill/>
          <a:ln w="182880">
            <a:solidFill>
              <a:srgbClr val="10b981"/>
            </a:solidFill>
            <a:round/>
          </a:ln>
        </p:spPr>
      </p:sp>
      <p:sp>
        <p:nvSpPr>
          <p:cNvPr id="842" name="Arc842"/>
          <p:cNvSpPr/>
          <p:nvPr/>
        </p:nvSpPr>
        <p:spPr>
          <a:xfrm>
            <a:off x="3143250" y="3137296"/>
            <a:ext cx="1219200" cy="1219200"/>
          </a:xfrm>
          <a:prstGeom prst="arc">
            <a:avLst>
              <a:gd name="adj1" fmla="val 8594364"/>
              <a:gd name="adj2" fmla="val 10742955"/>
            </a:avLst>
          </a:prstGeom>
          <a:noFill/>
          <a:ln w="182880">
            <a:solidFill>
              <a:srgbClr val="ff6b9d"/>
            </a:solidFill>
            <a:round/>
          </a:ln>
        </p:spPr>
      </p:sp>
      <p:sp>
        <p:nvSpPr>
          <p:cNvPr id="843" name="T843"/>
          <p:cNvSpPr txBox="1"/>
          <p:nvPr/>
        </p:nvSpPr>
        <p:spPr>
          <a:xfrm>
            <a:off x="3524845" y="3565921"/>
            <a:ext cx="456009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fffff"/>
                </a:solidFill>
                <a:latin typeface="Inter"/>
                <a:ea typeface="Inter"/>
              </a:rPr>
              <a:t>25+</a:t>
            </a:r>
          </a:p>
        </p:txBody>
      </p:sp>
      <p:sp>
        <p:nvSpPr>
          <p:cNvPr id="844" name="T844"/>
          <p:cNvSpPr txBox="1"/>
          <p:nvPr/>
        </p:nvSpPr>
        <p:spPr>
          <a:xfrm>
            <a:off x="3562350" y="3889771"/>
            <a:ext cx="3810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总评分源</a:t>
            </a:r>
          </a:p>
        </p:txBody>
      </p:sp>
      <p:sp>
        <p:nvSpPr>
          <p:cNvPr id="845" name="R845"/>
          <p:cNvSpPr/>
          <p:nvPr/>
        </p:nvSpPr>
        <p:spPr>
          <a:xfrm>
            <a:off x="7315200" y="762000"/>
            <a:ext cx="4495800" cy="2107406"/>
          </a:xfrm>
          <a:prstGeom prst="roundRect">
            <a:avLst>
              <a:gd name="adj" fmla="val 632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46" name="T846"/>
          <p:cNvSpPr txBox="1"/>
          <p:nvPr/>
        </p:nvSpPr>
        <p:spPr>
          <a:xfrm>
            <a:off x="7553325" y="1057275"/>
            <a:ext cx="952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全链路溯源</a:t>
            </a:r>
          </a:p>
        </p:txBody>
      </p:sp>
      <p:sp>
        <p:nvSpPr>
          <p:cNvPr id="847" name="R847"/>
          <p:cNvSpPr/>
          <p:nvPr/>
        </p:nvSpPr>
        <p:spPr>
          <a:xfrm>
            <a:off x="7553325" y="1466850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48" name="T848"/>
          <p:cNvSpPr txBox="1"/>
          <p:nvPr/>
        </p:nvSpPr>
        <p:spPr>
          <a:xfrm>
            <a:off x="7705725" y="1476375"/>
            <a:ext cx="376177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EnergyLog 完整记录来源类型/来源业务单/归属维度与占比权重</a:t>
            </a:r>
          </a:p>
        </p:txBody>
      </p:sp>
      <p:sp>
        <p:nvSpPr>
          <p:cNvPr id="849" name="R849"/>
          <p:cNvSpPr/>
          <p:nvPr/>
        </p:nvSpPr>
        <p:spPr>
          <a:xfrm>
            <a:off x="7553325" y="1782960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50" name="T850"/>
          <p:cNvSpPr txBox="1"/>
          <p:nvPr/>
        </p:nvSpPr>
        <p:spPr>
          <a:xfrm>
            <a:off x="7705725" y="1792485"/>
            <a:ext cx="369942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从"家庭五维健康指数"逐级下钻到"某一维度的某一次具体行为"</a:t>
            </a:r>
          </a:p>
        </p:txBody>
      </p:sp>
      <p:sp>
        <p:nvSpPr>
          <p:cNvPr id="851" name="R851"/>
          <p:cNvSpPr/>
          <p:nvPr/>
        </p:nvSpPr>
        <p:spPr>
          <a:xfrm>
            <a:off x="7553325" y="2099071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52" name="T852"/>
          <p:cNvSpPr txBox="1"/>
          <p:nvPr/>
        </p:nvSpPr>
        <p:spPr>
          <a:xfrm>
            <a:off x="7705725" y="2108596"/>
            <a:ext cx="10496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"涨有据、落可查"</a:t>
            </a:r>
          </a:p>
        </p:txBody>
      </p:sp>
      <p:sp>
        <p:nvSpPr>
          <p:cNvPr id="853" name="R853"/>
          <p:cNvSpPr/>
          <p:nvPr/>
        </p:nvSpPr>
        <p:spPr>
          <a:xfrm>
            <a:off x="7315200" y="3059906"/>
            <a:ext cx="4495800" cy="3417093"/>
          </a:xfrm>
          <a:prstGeom prst="roundRect">
            <a:avLst>
              <a:gd name="adj" fmla="val 3902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54" name="T854"/>
          <p:cNvSpPr txBox="1"/>
          <p:nvPr/>
        </p:nvSpPr>
        <p:spPr>
          <a:xfrm>
            <a:off x="7553325" y="3355181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五行相生动态调节</a:t>
            </a:r>
          </a:p>
        </p:txBody>
      </p:sp>
      <p:sp>
        <p:nvSpPr>
          <p:cNvPr id="855" name="R855"/>
          <p:cNvSpPr/>
          <p:nvPr/>
        </p:nvSpPr>
        <p:spPr>
          <a:xfrm>
            <a:off x="7553325" y="3764756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56" name="T856"/>
          <p:cNvSpPr txBox="1"/>
          <p:nvPr/>
        </p:nvSpPr>
        <p:spPr>
          <a:xfrm>
            <a:off x="7705725" y="3774281"/>
            <a:ext cx="3200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身生智→智生富→富生行→行生心→心生身：相生增益</a:t>
            </a:r>
          </a:p>
        </p:txBody>
      </p:sp>
      <p:sp>
        <p:nvSpPr>
          <p:cNvPr id="857" name="R857"/>
          <p:cNvSpPr/>
          <p:nvPr/>
        </p:nvSpPr>
        <p:spPr>
          <a:xfrm>
            <a:off x="7553325" y="4080867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58" name="T858"/>
          <p:cNvSpPr txBox="1"/>
          <p:nvPr/>
        </p:nvSpPr>
        <p:spPr>
          <a:xfrm>
            <a:off x="7705725" y="4090392"/>
            <a:ext cx="291658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相克约束：动态平衡，"一人一比例、一日一状态"</a:t>
            </a:r>
          </a:p>
        </p:txBody>
      </p:sp>
      <p:sp>
        <p:nvSpPr>
          <p:cNvPr id="859" name="R859"/>
          <p:cNvSpPr/>
          <p:nvPr/>
        </p:nvSpPr>
        <p:spPr>
          <a:xfrm>
            <a:off x="7553325" y="4396978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60" name="T860"/>
          <p:cNvSpPr txBox="1"/>
          <p:nvPr/>
        </p:nvSpPr>
        <p:spPr>
          <a:xfrm>
            <a:off x="7705725" y="4406503"/>
            <a:ext cx="385702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EnergyRuleEngine 零代码配置：维度占比、行为映射、防刷分上</a:t>
            </a:r>
          </a:p>
        </p:txBody>
      </p:sp>
      <p:sp>
        <p:nvSpPr>
          <p:cNvPr id="861" name="T861"/>
          <p:cNvSpPr txBox="1"/>
          <p:nvPr/>
        </p:nvSpPr>
        <p:spPr>
          <a:xfrm>
            <a:off x="7705725" y="4646414"/>
            <a:ext cx="1333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限</a:t>
            </a:r>
          </a:p>
        </p:txBody>
      </p:sp>
      <p:sp>
        <p:nvSpPr>
          <p:cNvPr id="862" name="R862"/>
          <p:cNvSpPr/>
          <p:nvPr/>
        </p:nvSpPr>
        <p:spPr>
          <a:xfrm>
            <a:off x="7553325" y="4886325"/>
            <a:ext cx="4038600" cy="1352550"/>
          </a:xfrm>
          <a:prstGeom prst="roundRect">
            <a:avLst>
              <a:gd name="adj" fmla="val 5633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863" name="Picture 862" descr="image.png"/>
          <p:cNvPicPr>
            <a:picLocks noChangeAspect="1"/>
          </p:cNvPicPr>
          <p:nvPr/>
        </p:nvPicPr>
        <p:blipFill>
          <a:blip r:embed="rId2"/>
          <a:srcRect t="33255" b="33255"/>
          <a:stretch>
            <a:fillRect/>
          </a:stretch>
        </p:blipFill>
        <p:spPr>
          <a:xfrm>
            <a:off x="7553325" y="4886325"/>
            <a:ext cx="4038600" cy="4038600"/>
          </a:xfrm>
          <a:prstGeom prst="rect">
            <a:avLst/>
          </a:prstGeom>
        </p:spPr>
      </p:pic>
      <p:sp>
        <p:nvSpPr>
          <p:cNvPr id="863" name="T863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5ab0ff">
                    <a:alpha val="80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864" name="T864"/>
          <p:cNvSpPr txBox="1"/>
          <p:nvPr/>
        </p:nvSpPr>
        <p:spPr>
          <a:xfrm>
            <a:off x="1738610" y="257175"/>
            <a:ext cx="19812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五维相生溯源算法</a:t>
            </a:r>
          </a:p>
        </p:txBody>
      </p:sp>
      <p:sp>
        <p:nvSpPr>
          <p:cNvPr id="865" name="T865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866" name="T866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67" name="R867"/>
          <p:cNvSpPr/>
          <p:nvPr/>
        </p:nvSpPr>
        <p:spPr>
          <a:xfrm>
            <a:off x="381000" y="762000"/>
            <a:ext cx="7024687" cy="7573565"/>
          </a:xfrm>
          <a:prstGeom prst="roundRect">
            <a:avLst>
              <a:gd name="adj" fmla="val 1898"/>
            </a:avLst>
          </a:prstGeom>
          <a:gradFill>
            <a:gsLst>
              <a:gs pos="0">
                <a:srgbClr val="5ab0ff"/>
              </a:gs>
              <a:gs pos="100000">
                <a:srgbClr val="3b82f6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868" name="T868"/>
          <p:cNvSpPr txBox="1"/>
          <p:nvPr/>
        </p:nvSpPr>
        <p:spPr>
          <a:xfrm>
            <a:off x="619125" y="1057275"/>
            <a:ext cx="1877466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家庭 360° 上下文引擎</a:t>
            </a:r>
          </a:p>
        </p:txBody>
      </p:sp>
      <p:sp>
        <p:nvSpPr>
          <p:cNvPr id="869" name="T869"/>
          <p:cNvSpPr txBox="1"/>
          <p:nvPr/>
        </p:nvSpPr>
        <p:spPr>
          <a:xfrm>
            <a:off x="619125" y="1495425"/>
            <a:ext cx="1377553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ffff"/>
                </a:solidFill>
                <a:latin typeface="Inter"/>
                <a:ea typeface="Inter"/>
              </a:rPr>
              <a:t>360°</a:t>
            </a:r>
          </a:p>
        </p:txBody>
      </p:sp>
      <p:sp>
        <p:nvSpPr>
          <p:cNvPr id="870" name="T870"/>
          <p:cNvSpPr txBox="1"/>
          <p:nvPr/>
        </p:nvSpPr>
        <p:spPr>
          <a:xfrm>
            <a:off x="2072878" y="1828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家庭上下文</a:t>
            </a:r>
          </a:p>
        </p:txBody>
      </p:sp>
      <p:sp>
        <p:nvSpPr>
          <p:cNvPr id="871" name="T871"/>
          <p:cNvSpPr txBox="1"/>
          <p:nvPr/>
        </p:nvSpPr>
        <p:spPr>
          <a:xfrm>
            <a:off x="619125" y="2200275"/>
            <a:ext cx="65341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对话前自动组装家庭全景数据：成员信息、孩子列表、任务完成率、健康报告、五维能量分数、认知测评结果、</a:t>
            </a:r>
          </a:p>
        </p:txBody>
      </p:sp>
      <p:sp>
        <p:nvSpPr>
          <p:cNvPr id="872" name="T872"/>
          <p:cNvSpPr txBox="1"/>
          <p:nvPr/>
        </p:nvSpPr>
        <p:spPr>
          <a:xfrm>
            <a:off x="619125" y="2440185"/>
            <a:ext cx="18669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已购商品标签、历史会话记忆。</a:t>
            </a:r>
          </a:p>
        </p:txBody>
      </p:sp>
      <p:sp>
        <p:nvSpPr>
          <p:cNvPr id="873" name="T873"/>
          <p:cNvSpPr txBox="1"/>
          <p:nvPr/>
        </p:nvSpPr>
        <p:spPr>
          <a:xfrm>
            <a:off x="619125" y="2680096"/>
            <a:ext cx="642699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AI 不是"没有记忆的机器人"，而是"比家长更了解这个家庭数据的健康顾问"——纯聊天产品无法企及的数据厚</a:t>
            </a:r>
          </a:p>
        </p:txBody>
      </p:sp>
      <p:sp>
        <p:nvSpPr>
          <p:cNvPr id="874" name="T874"/>
          <p:cNvSpPr txBox="1"/>
          <p:nvPr/>
        </p:nvSpPr>
        <p:spPr>
          <a:xfrm>
            <a:off x="619125" y="2920007"/>
            <a:ext cx="2667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度。</a:t>
            </a:r>
          </a:p>
        </p:txBody>
      </p:sp>
      <p:sp>
        <p:nvSpPr>
          <p:cNvPr id="875" name="R875"/>
          <p:cNvSpPr/>
          <p:nvPr/>
        </p:nvSpPr>
        <p:spPr>
          <a:xfrm>
            <a:off x="619125" y="3198018"/>
            <a:ext cx="6567487" cy="1543050"/>
          </a:xfrm>
          <a:prstGeom prst="roundRect">
            <a:avLst>
              <a:gd name="adj" fmla="val 4938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876" name="Picture 875" descr="image.png"/>
          <p:cNvPicPr>
            <a:picLocks noChangeAspect="1"/>
          </p:cNvPicPr>
          <p:nvPr/>
        </p:nvPicPr>
        <p:blipFill>
          <a:blip r:embed="rId2"/>
          <a:srcRect t="38252" b="38252"/>
          <a:stretch>
            <a:fillRect/>
          </a:stretch>
        </p:blipFill>
        <p:spPr>
          <a:xfrm>
            <a:off x="619125" y="3198018"/>
            <a:ext cx="6567487" cy="6567487"/>
          </a:xfrm>
          <a:prstGeom prst="rect">
            <a:avLst/>
          </a:prstGeom>
        </p:spPr>
      </p:pic>
      <p:sp>
        <p:nvSpPr>
          <p:cNvPr id="876" name="R876"/>
          <p:cNvSpPr/>
          <p:nvPr/>
        </p:nvSpPr>
        <p:spPr>
          <a:xfrm>
            <a:off x="7596187" y="762000"/>
            <a:ext cx="4214812" cy="2772965"/>
          </a:xfrm>
          <a:prstGeom prst="roundRect">
            <a:avLst>
              <a:gd name="adj" fmla="val 4808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77" name="T877"/>
          <p:cNvSpPr txBox="1"/>
          <p:nvPr/>
        </p:nvSpPr>
        <p:spPr>
          <a:xfrm>
            <a:off x="7834312" y="1057275"/>
            <a:ext cx="1978521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AI 能力矩阵（已实现）</a:t>
            </a:r>
          </a:p>
        </p:txBody>
      </p:sp>
      <p:sp>
        <p:nvSpPr>
          <p:cNvPr id="878" name="R878"/>
          <p:cNvSpPr/>
          <p:nvPr/>
        </p:nvSpPr>
        <p:spPr>
          <a:xfrm>
            <a:off x="7834312" y="1466850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79" name="T879"/>
          <p:cNvSpPr txBox="1"/>
          <p:nvPr/>
        </p:nvSpPr>
        <p:spPr>
          <a:xfrm>
            <a:off x="7986712" y="1476375"/>
            <a:ext cx="313164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智能对话：智能体对话+家庭上下文注入+人格化助手</a:t>
            </a:r>
          </a:p>
        </p:txBody>
      </p:sp>
      <p:sp>
        <p:nvSpPr>
          <p:cNvPr id="880" name="R880"/>
          <p:cNvSpPr/>
          <p:nvPr/>
        </p:nvSpPr>
        <p:spPr>
          <a:xfrm>
            <a:off x="7834312" y="1782960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81" name="T881"/>
          <p:cNvSpPr txBox="1"/>
          <p:nvPr/>
        </p:nvSpPr>
        <p:spPr>
          <a:xfrm>
            <a:off x="7986712" y="1792485"/>
            <a:ext cx="291078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知识库问答（RAG）：向量知识库+指标定时同步</a:t>
            </a:r>
          </a:p>
        </p:txBody>
      </p:sp>
      <p:sp>
        <p:nvSpPr>
          <p:cNvPr id="882" name="R882"/>
          <p:cNvSpPr/>
          <p:nvPr/>
        </p:nvSpPr>
        <p:spPr>
          <a:xfrm>
            <a:off x="7834312" y="2099071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83" name="T883"/>
          <p:cNvSpPr txBox="1"/>
          <p:nvPr/>
        </p:nvSpPr>
        <p:spPr>
          <a:xfrm>
            <a:off x="7986712" y="2108596"/>
            <a:ext cx="282684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报告智能解析：PDF→结构化指标→AI 标注风险</a:t>
            </a:r>
          </a:p>
        </p:txBody>
      </p:sp>
      <p:sp>
        <p:nvSpPr>
          <p:cNvPr id="884" name="R884"/>
          <p:cNvSpPr/>
          <p:nvPr/>
        </p:nvSpPr>
        <p:spPr>
          <a:xfrm>
            <a:off x="7834312" y="2415182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85" name="T885"/>
          <p:cNvSpPr txBox="1"/>
          <p:nvPr/>
        </p:nvSpPr>
        <p:spPr>
          <a:xfrm>
            <a:off x="7986712" y="2424707"/>
            <a:ext cx="275570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生成任务：[TASK] 协议标记→自动创建任务</a:t>
            </a:r>
          </a:p>
        </p:txBody>
      </p:sp>
      <p:sp>
        <p:nvSpPr>
          <p:cNvPr id="886" name="R886"/>
          <p:cNvSpPr/>
          <p:nvPr/>
        </p:nvSpPr>
        <p:spPr>
          <a:xfrm>
            <a:off x="7834312" y="2731293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87" name="T887"/>
          <p:cNvSpPr txBox="1"/>
          <p:nvPr/>
        </p:nvSpPr>
        <p:spPr>
          <a:xfrm>
            <a:off x="7986712" y="2740818"/>
            <a:ext cx="263738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内容推荐：标签匹配+维度对齐+已购降权</a:t>
            </a:r>
          </a:p>
        </p:txBody>
      </p:sp>
      <p:sp>
        <p:nvSpPr>
          <p:cNvPr id="888" name="R888"/>
          <p:cNvSpPr/>
          <p:nvPr/>
        </p:nvSpPr>
        <p:spPr>
          <a:xfrm>
            <a:off x="7834312" y="3047404"/>
            <a:ext cx="57150" cy="57150"/>
          </a:xfrm>
          <a:prstGeom prst="roundRect">
            <a:avLst>
              <a:gd name="adj" fmla="val 50000"/>
            </a:avLst>
          </a:prstGeom>
          <a:solidFill>
            <a:srgbClr val="5ab0ff"/>
          </a:solidFill>
        </p:spPr>
      </p:sp>
      <p:sp>
        <p:nvSpPr>
          <p:cNvPr id="889" name="T889"/>
          <p:cNvSpPr txBox="1"/>
          <p:nvPr/>
        </p:nvSpPr>
        <p:spPr>
          <a:xfrm>
            <a:off x="7986712" y="3056929"/>
            <a:ext cx="217274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每日反馈：定时生成个性化鼓励语</a:t>
            </a:r>
          </a:p>
        </p:txBody>
      </p:sp>
      <p:sp>
        <p:nvSpPr>
          <p:cNvPr id="890" name="R890"/>
          <p:cNvSpPr/>
          <p:nvPr/>
        </p:nvSpPr>
        <p:spPr>
          <a:xfrm>
            <a:off x="7596187" y="3725465"/>
            <a:ext cx="4214812" cy="4610100"/>
          </a:xfrm>
          <a:prstGeom prst="roundRect">
            <a:avLst>
              <a:gd name="adj" fmla="val 3163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891" name="T891"/>
          <p:cNvSpPr txBox="1"/>
          <p:nvPr/>
        </p:nvSpPr>
        <p:spPr>
          <a:xfrm>
            <a:off x="7834312" y="4020740"/>
            <a:ext cx="3205162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AI 健康教练智能体服务（自研·生产）</a:t>
            </a:r>
          </a:p>
        </p:txBody>
      </p:sp>
      <p:sp>
        <p:nvSpPr>
          <p:cNvPr id="892" name="R892"/>
          <p:cNvSpPr/>
          <p:nvPr/>
        </p:nvSpPr>
        <p:spPr>
          <a:xfrm>
            <a:off x="7834312" y="4516040"/>
            <a:ext cx="1674018" cy="428625"/>
          </a:xfrm>
          <a:prstGeom prst="roundRect">
            <a:avLst>
              <a:gd name="adj" fmla="val 17777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893" name="T893"/>
          <p:cNvSpPr txBox="1"/>
          <p:nvPr/>
        </p:nvSpPr>
        <p:spPr>
          <a:xfrm>
            <a:off x="8337946" y="4687490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意图分类器</a:t>
            </a:r>
          </a:p>
        </p:txBody>
      </p:sp>
      <p:sp>
        <p:nvSpPr>
          <p:cNvPr id="894" name="T894"/>
          <p:cNvSpPr txBox="1"/>
          <p:nvPr/>
        </p:nvSpPr>
        <p:spPr>
          <a:xfrm>
            <a:off x="8633221" y="5078015"/>
            <a:ext cx="76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5ab0ff"/>
                </a:solidFill>
                <a:latin typeface="Microsoft YaHei"/>
                <a:ea typeface="Microsoft YaHei"/>
              </a:rPr>
              <a:t>↓</a:t>
            </a:r>
          </a:p>
        </p:txBody>
      </p:sp>
      <p:sp>
        <p:nvSpPr>
          <p:cNvPr id="895" name="R895"/>
          <p:cNvSpPr/>
          <p:nvPr/>
        </p:nvSpPr>
        <p:spPr>
          <a:xfrm>
            <a:off x="7834312" y="5325665"/>
            <a:ext cx="1674018" cy="609600"/>
          </a:xfrm>
          <a:prstGeom prst="roundRect">
            <a:avLst>
              <a:gd name="adj" fmla="val 12500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896" name="T896"/>
          <p:cNvSpPr txBox="1"/>
          <p:nvPr/>
        </p:nvSpPr>
        <p:spPr>
          <a:xfrm>
            <a:off x="7962304" y="5497115"/>
            <a:ext cx="141788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场景路由 (咨询/营养/解</a:t>
            </a:r>
          </a:p>
        </p:txBody>
      </p:sp>
      <p:sp>
        <p:nvSpPr>
          <p:cNvPr id="897" name="T897"/>
          <p:cNvSpPr txBox="1"/>
          <p:nvPr/>
        </p:nvSpPr>
        <p:spPr>
          <a:xfrm>
            <a:off x="8248798" y="5678090"/>
            <a:ext cx="84489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读/任务/推荐)</a:t>
            </a:r>
          </a:p>
        </p:txBody>
      </p:sp>
      <p:sp>
        <p:nvSpPr>
          <p:cNvPr id="898" name="T898"/>
          <p:cNvSpPr txBox="1"/>
          <p:nvPr/>
        </p:nvSpPr>
        <p:spPr>
          <a:xfrm>
            <a:off x="8633221" y="6068615"/>
            <a:ext cx="76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5ab0ff"/>
                </a:solidFill>
                <a:latin typeface="Microsoft YaHei"/>
                <a:ea typeface="Microsoft YaHei"/>
              </a:rPr>
              <a:t>↓</a:t>
            </a:r>
          </a:p>
        </p:txBody>
      </p:sp>
      <p:sp>
        <p:nvSpPr>
          <p:cNvPr id="899" name="R899"/>
          <p:cNvSpPr/>
          <p:nvPr/>
        </p:nvSpPr>
        <p:spPr>
          <a:xfrm>
            <a:off x="7834312" y="6316265"/>
            <a:ext cx="1674018" cy="790575"/>
          </a:xfrm>
          <a:prstGeom prst="roundRect">
            <a:avLst>
              <a:gd name="adj" fmla="val 96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900" name="T900"/>
          <p:cNvSpPr txBox="1"/>
          <p:nvPr/>
        </p:nvSpPr>
        <p:spPr>
          <a:xfrm>
            <a:off x="7964834" y="6487715"/>
            <a:ext cx="141297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知识检索 → 大模型推理</a:t>
            </a:r>
          </a:p>
        </p:txBody>
      </p:sp>
      <p:sp>
        <p:nvSpPr>
          <p:cNvPr id="901" name="T901"/>
          <p:cNvSpPr txBox="1"/>
          <p:nvPr/>
        </p:nvSpPr>
        <p:spPr>
          <a:xfrm>
            <a:off x="8011566" y="6668690"/>
            <a:ext cx="131936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→ 工具调用 → 记忆保</a:t>
            </a:r>
          </a:p>
        </p:txBody>
      </p:sp>
      <p:sp>
        <p:nvSpPr>
          <p:cNvPr id="902" name="T902"/>
          <p:cNvSpPr txBox="1"/>
          <p:nvPr/>
        </p:nvSpPr>
        <p:spPr>
          <a:xfrm>
            <a:off x="8604646" y="6849665"/>
            <a:ext cx="1333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5f8fc"/>
                </a:solidFill>
                <a:latin typeface="Microsoft YaHei"/>
                <a:ea typeface="Microsoft YaHei"/>
              </a:rPr>
              <a:t>存</a:t>
            </a:r>
          </a:p>
        </p:txBody>
      </p:sp>
      <p:sp>
        <p:nvSpPr>
          <p:cNvPr id="903" name="L903"/>
          <p:cNvSpPr/>
          <p:nvPr/>
        </p:nvSpPr>
        <p:spPr>
          <a:xfrm>
            <a:off x="9698831" y="5463033"/>
            <a:ext cx="9525" cy="1535013"/>
          </a:xfrm>
          <a:prstGeom prst="line">
            <a:avLst/>
          </a:prstGeom>
          <a:noFill/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904" name="T904"/>
          <p:cNvSpPr txBox="1"/>
          <p:nvPr/>
        </p:nvSpPr>
        <p:spPr>
          <a:xfrm>
            <a:off x="9898856" y="5520183"/>
            <a:ext cx="994916" cy="571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000" b="1">
                <a:solidFill>
                  <a:srgbClr val="ebf3ff">
                    <a:alpha val="72000"/>
                  </a:srgbClr>
                </a:solidFill>
                <a:latin typeface="Inter"/>
                <a:ea typeface="Inter"/>
              </a:rPr>
              <a:t>7×24</a:t>
            </a:r>
          </a:p>
        </p:txBody>
      </p:sp>
      <p:sp>
        <p:nvSpPr>
          <p:cNvPr id="905" name="T905"/>
          <p:cNvSpPr txBox="1"/>
          <p:nvPr/>
        </p:nvSpPr>
        <p:spPr>
          <a:xfrm>
            <a:off x="10969972" y="5691633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智能应</a:t>
            </a:r>
          </a:p>
        </p:txBody>
      </p:sp>
      <p:sp>
        <p:nvSpPr>
          <p:cNvPr id="906" name="T906"/>
          <p:cNvSpPr txBox="1"/>
          <p:nvPr/>
        </p:nvSpPr>
        <p:spPr>
          <a:xfrm>
            <a:off x="10969972" y="5965924"/>
            <a:ext cx="1524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答</a:t>
            </a:r>
          </a:p>
        </p:txBody>
      </p:sp>
      <p:sp>
        <p:nvSpPr>
          <p:cNvPr id="907" name="T907"/>
          <p:cNvSpPr txBox="1"/>
          <p:nvPr/>
        </p:nvSpPr>
        <p:spPr>
          <a:xfrm>
            <a:off x="9898856" y="6354514"/>
            <a:ext cx="1600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与后台专业服务团队人机协</a:t>
            </a:r>
          </a:p>
        </p:txBody>
      </p:sp>
      <p:sp>
        <p:nvSpPr>
          <p:cNvPr id="908" name="T908"/>
          <p:cNvSpPr txBox="1"/>
          <p:nvPr/>
        </p:nvSpPr>
        <p:spPr>
          <a:xfrm>
            <a:off x="9898856" y="6594425"/>
            <a:ext cx="16002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同，确保医疗级建议的严谨</a:t>
            </a:r>
          </a:p>
        </p:txBody>
      </p:sp>
      <p:sp>
        <p:nvSpPr>
          <p:cNvPr id="909" name="T909"/>
          <p:cNvSpPr txBox="1"/>
          <p:nvPr/>
        </p:nvSpPr>
        <p:spPr>
          <a:xfrm>
            <a:off x="9898856" y="6834336"/>
            <a:ext cx="114553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性与 AI 的即时性。</a:t>
            </a:r>
          </a:p>
        </p:txBody>
      </p:sp>
      <p:sp>
        <p:nvSpPr>
          <p:cNvPr id="910" name="T910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5ab0ff">
                    <a:alpha val="80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911" name="T911"/>
          <p:cNvSpPr txBox="1"/>
          <p:nvPr/>
        </p:nvSpPr>
        <p:spPr>
          <a:xfrm>
            <a:off x="1738610" y="257175"/>
            <a:ext cx="2076747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AI 能力栈（核心）</a:t>
            </a:r>
          </a:p>
        </p:txBody>
      </p:sp>
      <p:sp>
        <p:nvSpPr>
          <p:cNvPr id="912" name="T912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913" name="T913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14" name="R914"/>
          <p:cNvSpPr/>
          <p:nvPr/>
        </p:nvSpPr>
        <p:spPr>
          <a:xfrm>
            <a:off x="381000" y="762000"/>
            <a:ext cx="3933825" cy="5715000"/>
          </a:xfrm>
          <a:prstGeom prst="roundRect">
            <a:avLst>
              <a:gd name="adj" fmla="val 3389"/>
            </a:avLst>
          </a:prstGeom>
          <a:gradFill>
            <a:gsLst>
              <a:gs pos="0">
                <a:srgbClr val="10b981"/>
              </a:gs>
              <a:gs pos="100000">
                <a:srgbClr val="059669"/>
              </a:gs>
            </a:gsLst>
            <a:lin ang="2700000" scaled="0"/>
          </a:gradFill>
          <a:ln w="12700">
            <a:solidFill>
              <a:srgbClr val="ffffff">
                <a:alpha val="20000"/>
              </a:srgbClr>
            </a:solidFill>
          </a:ln>
        </p:spPr>
      </p:sp>
      <p:sp>
        <p:nvSpPr>
          <p:cNvPr id="915" name="T915"/>
          <p:cNvSpPr txBox="1"/>
          <p:nvPr/>
        </p:nvSpPr>
        <p:spPr>
          <a:xfrm>
            <a:off x="619125" y="1057275"/>
            <a:ext cx="1333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行为数据护城河</a:t>
            </a:r>
          </a:p>
        </p:txBody>
      </p:sp>
      <p:sp>
        <p:nvSpPr>
          <p:cNvPr id="916" name="T916"/>
          <p:cNvSpPr txBox="1"/>
          <p:nvPr/>
        </p:nvSpPr>
        <p:spPr>
          <a:xfrm>
            <a:off x="619125" y="1495425"/>
            <a:ext cx="751879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ffff"/>
                </a:solidFill>
                <a:latin typeface="Inter"/>
                <a:ea typeface="Inter"/>
              </a:rPr>
              <a:t>47</a:t>
            </a:r>
          </a:p>
        </p:txBody>
      </p:sp>
      <p:sp>
        <p:nvSpPr>
          <p:cNvPr id="917" name="T917"/>
          <p:cNvSpPr txBox="1"/>
          <p:nvPr/>
        </p:nvSpPr>
        <p:spPr>
          <a:xfrm>
            <a:off x="1447204" y="1828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数据库实体</a:t>
            </a:r>
          </a:p>
        </p:txBody>
      </p:sp>
      <p:sp>
        <p:nvSpPr>
          <p:cNvPr id="918" name="T918"/>
          <p:cNvSpPr txBox="1"/>
          <p:nvPr/>
        </p:nvSpPr>
        <p:spPr>
          <a:xfrm>
            <a:off x="619125" y="2200275"/>
            <a:ext cx="345251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47 个数据库实体、25+ 评分数据源、10+ 种能量来源构成</a:t>
            </a:r>
          </a:p>
        </p:txBody>
      </p:sp>
      <p:sp>
        <p:nvSpPr>
          <p:cNvPr id="919" name="T919"/>
          <p:cNvSpPr txBox="1"/>
          <p:nvPr/>
        </p:nvSpPr>
        <p:spPr>
          <a:xfrm>
            <a:off x="619125" y="2440185"/>
            <a:ext cx="9334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复杂数据模型。</a:t>
            </a:r>
          </a:p>
        </p:txBody>
      </p:sp>
      <p:sp>
        <p:nvSpPr>
          <p:cNvPr id="920" name="T920"/>
          <p:cNvSpPr txBox="1"/>
          <p:nvPr/>
        </p:nvSpPr>
        <p:spPr>
          <a:xfrm>
            <a:off x="619125" y="2680096"/>
            <a:ext cx="3363813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任务记录=努力曲线、五维能量=健康趋势、测评=成长档</a:t>
            </a:r>
          </a:p>
        </p:txBody>
      </p:sp>
      <p:sp>
        <p:nvSpPr>
          <p:cNvPr id="921" name="T921"/>
          <p:cNvSpPr txBox="1"/>
          <p:nvPr/>
        </p:nvSpPr>
        <p:spPr>
          <a:xfrm>
            <a:off x="619125" y="2920007"/>
            <a:ext cx="129912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案、游戏=认知基线。</a:t>
            </a:r>
          </a:p>
        </p:txBody>
      </p:sp>
      <p:sp>
        <p:nvSpPr>
          <p:cNvPr id="922" name="T922"/>
          <p:cNvSpPr txBox="1"/>
          <p:nvPr/>
        </p:nvSpPr>
        <p:spPr>
          <a:xfrm>
            <a:off x="619125" y="3159918"/>
            <a:ext cx="3171676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一个孩子 6-18 岁的成长数据不是烧钱能快速复制的。</a:t>
            </a:r>
          </a:p>
        </p:txBody>
      </p:sp>
      <p:sp>
        <p:nvSpPr>
          <p:cNvPr id="923" name="T923"/>
          <p:cNvSpPr txBox="1"/>
          <p:nvPr/>
        </p:nvSpPr>
        <p:spPr>
          <a:xfrm>
            <a:off x="619125" y="3514129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/>
                </a:solidFill>
                <a:latin typeface="Microsoft YaHei"/>
                <a:ea typeface="Microsoft YaHei"/>
              </a:rPr>
              <a:t>数据维度</a:t>
            </a:r>
          </a:p>
        </p:txBody>
      </p:sp>
      <p:sp>
        <p:nvSpPr>
          <p:cNvPr id="924" name="R924"/>
          <p:cNvSpPr/>
          <p:nvPr/>
        </p:nvSpPr>
        <p:spPr>
          <a:xfrm>
            <a:off x="1495425" y="3514129"/>
            <a:ext cx="2085975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925" name="R925"/>
          <p:cNvSpPr/>
          <p:nvPr/>
        </p:nvSpPr>
        <p:spPr>
          <a:xfrm>
            <a:off x="1495425" y="3514129"/>
            <a:ext cx="1877317" cy="762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26" name="T926"/>
          <p:cNvSpPr txBox="1"/>
          <p:nvPr/>
        </p:nvSpPr>
        <p:spPr>
          <a:xfrm>
            <a:off x="3962400" y="3514129"/>
            <a:ext cx="1143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927" name="T927"/>
          <p:cNvSpPr txBox="1"/>
          <p:nvPr/>
        </p:nvSpPr>
        <p:spPr>
          <a:xfrm>
            <a:off x="619125" y="3742729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/>
                </a:solidFill>
                <a:latin typeface="Microsoft YaHei"/>
                <a:ea typeface="Microsoft YaHei"/>
              </a:rPr>
              <a:t>时间跨度</a:t>
            </a:r>
          </a:p>
        </p:txBody>
      </p:sp>
      <p:sp>
        <p:nvSpPr>
          <p:cNvPr id="928" name="R928"/>
          <p:cNvSpPr/>
          <p:nvPr/>
        </p:nvSpPr>
        <p:spPr>
          <a:xfrm>
            <a:off x="1495425" y="3742729"/>
            <a:ext cx="2085975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929" name="R929"/>
          <p:cNvSpPr/>
          <p:nvPr/>
        </p:nvSpPr>
        <p:spPr>
          <a:xfrm>
            <a:off x="1495425" y="3742729"/>
            <a:ext cx="2085975" cy="762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30" name="T930"/>
          <p:cNvSpPr txBox="1"/>
          <p:nvPr/>
        </p:nvSpPr>
        <p:spPr>
          <a:xfrm>
            <a:off x="3828305" y="3742729"/>
            <a:ext cx="248394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/>
                </a:solidFill>
                <a:latin typeface="Microsoft YaHei"/>
                <a:ea typeface="Microsoft YaHei"/>
              </a:rPr>
              <a:t>12年</a:t>
            </a:r>
          </a:p>
        </p:txBody>
      </p:sp>
      <p:sp>
        <p:nvSpPr>
          <p:cNvPr id="931" name="R931"/>
          <p:cNvSpPr/>
          <p:nvPr/>
        </p:nvSpPr>
        <p:spPr>
          <a:xfrm>
            <a:off x="4505325" y="762000"/>
            <a:ext cx="7305675" cy="2861071"/>
          </a:xfrm>
          <a:prstGeom prst="roundRect">
            <a:avLst>
              <a:gd name="adj" fmla="val 4660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932" name="T932"/>
          <p:cNvSpPr txBox="1"/>
          <p:nvPr/>
        </p:nvSpPr>
        <p:spPr>
          <a:xfrm>
            <a:off x="4743450" y="1057275"/>
            <a:ext cx="2286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三方网络效应（平台壁垒）</a:t>
            </a:r>
          </a:p>
        </p:txBody>
      </p:sp>
      <p:sp>
        <p:nvSpPr>
          <p:cNvPr id="933" name="R933"/>
          <p:cNvSpPr/>
          <p:nvPr/>
        </p:nvSpPr>
        <p:spPr>
          <a:xfrm>
            <a:off x="4743450" y="1466850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34" name="T934"/>
          <p:cNvSpPr txBox="1"/>
          <p:nvPr/>
        </p:nvSpPr>
        <p:spPr>
          <a:xfrm>
            <a:off x="4895850" y="1476375"/>
            <a:ext cx="38671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更多家长→更多成长规划师→更优质服务→更多家庭（正向飞轮）</a:t>
            </a:r>
          </a:p>
        </p:txBody>
      </p:sp>
      <p:sp>
        <p:nvSpPr>
          <p:cNvPr id="935" name="R935"/>
          <p:cNvSpPr/>
          <p:nvPr/>
        </p:nvSpPr>
        <p:spPr>
          <a:xfrm>
            <a:off x="4743450" y="1782960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36" name="T936"/>
          <p:cNvSpPr txBox="1"/>
          <p:nvPr/>
        </p:nvSpPr>
        <p:spPr>
          <a:xfrm>
            <a:off x="4895850" y="1792485"/>
            <a:ext cx="518130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已上线：服务商入驻体系（规划师/活动方/供应商）、服务商等级、团队管理、佣金分成</a:t>
            </a:r>
          </a:p>
        </p:txBody>
      </p:sp>
      <p:sp>
        <p:nvSpPr>
          <p:cNvPr id="937" name="R937"/>
          <p:cNvSpPr/>
          <p:nvPr/>
        </p:nvSpPr>
        <p:spPr>
          <a:xfrm>
            <a:off x="4743450" y="2032396"/>
            <a:ext cx="6848475" cy="1352550"/>
          </a:xfrm>
          <a:prstGeom prst="roundRect">
            <a:avLst>
              <a:gd name="adj" fmla="val 5633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938" name="Picture 937" descr="image.png"/>
          <p:cNvPicPr>
            <a:picLocks noChangeAspect="1"/>
          </p:cNvPicPr>
          <p:nvPr/>
        </p:nvPicPr>
        <p:blipFill>
          <a:blip r:embed="rId2"/>
          <a:srcRect t="40125" b="40125"/>
          <a:stretch>
            <a:fillRect/>
          </a:stretch>
        </p:blipFill>
        <p:spPr>
          <a:xfrm>
            <a:off x="4743450" y="2032396"/>
            <a:ext cx="6848475" cy="6848475"/>
          </a:xfrm>
          <a:prstGeom prst="rect">
            <a:avLst/>
          </a:prstGeom>
        </p:spPr>
      </p:pic>
      <p:sp>
        <p:nvSpPr>
          <p:cNvPr id="938" name="R938"/>
          <p:cNvSpPr/>
          <p:nvPr/>
        </p:nvSpPr>
        <p:spPr>
          <a:xfrm>
            <a:off x="4505325" y="3813571"/>
            <a:ext cx="3557587" cy="2663428"/>
          </a:xfrm>
          <a:prstGeom prst="roundRect">
            <a:avLst>
              <a:gd name="adj" fmla="val 5006"/>
            </a:avLst>
          </a:prstGeom>
          <a:solidFill>
            <a:srgbClr val="1026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939" name="T939"/>
          <p:cNvSpPr txBox="1"/>
          <p:nvPr/>
        </p:nvSpPr>
        <p:spPr>
          <a:xfrm>
            <a:off x="4743450" y="4108846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主动健康六阶模型</a:t>
            </a:r>
          </a:p>
        </p:txBody>
      </p:sp>
      <p:sp>
        <p:nvSpPr>
          <p:cNvPr id="940" name="R940"/>
          <p:cNvSpPr/>
          <p:nvPr/>
        </p:nvSpPr>
        <p:spPr>
          <a:xfrm>
            <a:off x="4743450" y="44517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41" name="T941"/>
          <p:cNvSpPr txBox="1"/>
          <p:nvPr/>
        </p:nvSpPr>
        <p:spPr>
          <a:xfrm>
            <a:off x="4809232" y="45184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942" name="T942"/>
          <p:cNvSpPr txBox="1"/>
          <p:nvPr/>
        </p:nvSpPr>
        <p:spPr>
          <a:xfrm>
            <a:off x="5048250" y="4504134"/>
            <a:ext cx="98613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有效启动 (微行动)</a:t>
            </a:r>
          </a:p>
        </p:txBody>
      </p:sp>
      <p:sp>
        <p:nvSpPr>
          <p:cNvPr id="943" name="R943"/>
          <p:cNvSpPr/>
          <p:nvPr/>
        </p:nvSpPr>
        <p:spPr>
          <a:xfrm>
            <a:off x="4743450" y="47184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44" name="T944"/>
          <p:cNvSpPr txBox="1"/>
          <p:nvPr/>
        </p:nvSpPr>
        <p:spPr>
          <a:xfrm>
            <a:off x="4809232" y="47851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945" name="T945"/>
          <p:cNvSpPr txBox="1"/>
          <p:nvPr/>
        </p:nvSpPr>
        <p:spPr>
          <a:xfrm>
            <a:off x="5048250" y="4770834"/>
            <a:ext cx="98613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持续坚持 (多巴胺)</a:t>
            </a:r>
          </a:p>
        </p:txBody>
      </p:sp>
      <p:sp>
        <p:nvSpPr>
          <p:cNvPr id="946" name="R946"/>
          <p:cNvSpPr/>
          <p:nvPr/>
        </p:nvSpPr>
        <p:spPr>
          <a:xfrm>
            <a:off x="4743450" y="49851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47" name="T947"/>
          <p:cNvSpPr txBox="1"/>
          <p:nvPr/>
        </p:nvSpPr>
        <p:spPr>
          <a:xfrm>
            <a:off x="4809232" y="50518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948" name="T948"/>
          <p:cNvSpPr txBox="1"/>
          <p:nvPr/>
        </p:nvSpPr>
        <p:spPr>
          <a:xfrm>
            <a:off x="5048250" y="5037534"/>
            <a:ext cx="110996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获得感形成 (显性化)</a:t>
            </a:r>
          </a:p>
        </p:txBody>
      </p:sp>
      <p:sp>
        <p:nvSpPr>
          <p:cNvPr id="949" name="R949"/>
          <p:cNvSpPr/>
          <p:nvPr/>
        </p:nvSpPr>
        <p:spPr>
          <a:xfrm>
            <a:off x="4743450" y="52518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50" name="T950"/>
          <p:cNvSpPr txBox="1"/>
          <p:nvPr/>
        </p:nvSpPr>
        <p:spPr>
          <a:xfrm>
            <a:off x="4809232" y="53185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951" name="T951"/>
          <p:cNvSpPr txBox="1"/>
          <p:nvPr/>
        </p:nvSpPr>
        <p:spPr>
          <a:xfrm>
            <a:off x="5048250" y="5304234"/>
            <a:ext cx="110996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身份重塑 (等级称号)</a:t>
            </a:r>
          </a:p>
        </p:txBody>
      </p:sp>
      <p:sp>
        <p:nvSpPr>
          <p:cNvPr id="952" name="R952"/>
          <p:cNvSpPr/>
          <p:nvPr/>
        </p:nvSpPr>
        <p:spPr>
          <a:xfrm>
            <a:off x="4743450" y="55185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53" name="T953"/>
          <p:cNvSpPr txBox="1"/>
          <p:nvPr/>
        </p:nvSpPr>
        <p:spPr>
          <a:xfrm>
            <a:off x="4809232" y="55852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954" name="T954"/>
          <p:cNvSpPr txBox="1"/>
          <p:nvPr/>
        </p:nvSpPr>
        <p:spPr>
          <a:xfrm>
            <a:off x="5048250" y="5570934"/>
            <a:ext cx="98613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意见领袖化 (互动)</a:t>
            </a:r>
          </a:p>
        </p:txBody>
      </p:sp>
      <p:sp>
        <p:nvSpPr>
          <p:cNvPr id="955" name="R955"/>
          <p:cNvSpPr/>
          <p:nvPr/>
        </p:nvSpPr>
        <p:spPr>
          <a:xfrm>
            <a:off x="4743450" y="5785246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56" name="T956"/>
          <p:cNvSpPr txBox="1"/>
          <p:nvPr/>
        </p:nvSpPr>
        <p:spPr>
          <a:xfrm>
            <a:off x="4809232" y="5851921"/>
            <a:ext cx="5878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ffff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957" name="T957"/>
          <p:cNvSpPr txBox="1"/>
          <p:nvPr/>
        </p:nvSpPr>
        <p:spPr>
          <a:xfrm>
            <a:off x="5048250" y="5837634"/>
            <a:ext cx="86231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社会扩散 (分享)</a:t>
            </a:r>
          </a:p>
        </p:txBody>
      </p:sp>
      <p:sp>
        <p:nvSpPr>
          <p:cNvPr id="958" name="R958"/>
          <p:cNvSpPr/>
          <p:nvPr/>
        </p:nvSpPr>
        <p:spPr>
          <a:xfrm>
            <a:off x="8253412" y="3813571"/>
            <a:ext cx="3557587" cy="2663428"/>
          </a:xfrm>
          <a:prstGeom prst="roundRect">
            <a:avLst>
              <a:gd name="adj" fmla="val 5006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8000"/>
              </a:srgbClr>
            </a:solidFill>
          </a:ln>
        </p:spPr>
      </p:sp>
      <p:sp>
        <p:nvSpPr>
          <p:cNvPr id="959" name="T959"/>
          <p:cNvSpPr txBox="1"/>
          <p:nvPr/>
        </p:nvSpPr>
        <p:spPr>
          <a:xfrm>
            <a:off x="8491537" y="4108846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工程化与安全合规</a:t>
            </a:r>
          </a:p>
        </p:txBody>
      </p:sp>
      <p:sp>
        <p:nvSpPr>
          <p:cNvPr id="960" name="R960"/>
          <p:cNvSpPr/>
          <p:nvPr/>
        </p:nvSpPr>
        <p:spPr>
          <a:xfrm>
            <a:off x="8491537" y="4518421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61" name="T961"/>
          <p:cNvSpPr txBox="1"/>
          <p:nvPr/>
        </p:nvSpPr>
        <p:spPr>
          <a:xfrm>
            <a:off x="8643937" y="4527946"/>
            <a:ext cx="213970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JWT 认证+角色权限，敏感字段加密</a:t>
            </a:r>
          </a:p>
        </p:txBody>
      </p:sp>
      <p:sp>
        <p:nvSpPr>
          <p:cNvPr id="962" name="R962"/>
          <p:cNvSpPr/>
          <p:nvPr/>
        </p:nvSpPr>
        <p:spPr>
          <a:xfrm>
            <a:off x="8491537" y="4834532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63" name="T963"/>
          <p:cNvSpPr txBox="1"/>
          <p:nvPr/>
        </p:nvSpPr>
        <p:spPr>
          <a:xfrm>
            <a:off x="8643937" y="4844057"/>
            <a:ext cx="273307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统一 Result 响应、统一 @PostMapping 规范</a:t>
            </a:r>
          </a:p>
        </p:txBody>
      </p:sp>
      <p:sp>
        <p:nvSpPr>
          <p:cNvPr id="964" name="R964"/>
          <p:cNvSpPr/>
          <p:nvPr/>
        </p:nvSpPr>
        <p:spPr>
          <a:xfrm>
            <a:off x="8491537" y="5150643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965" name="T965"/>
          <p:cNvSpPr txBox="1"/>
          <p:nvPr/>
        </p:nvSpPr>
        <p:spPr>
          <a:xfrm>
            <a:off x="8643937" y="5160168"/>
            <a:ext cx="22669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四级地址匹配与遗留系统全量数据迁移</a:t>
            </a:r>
          </a:p>
        </p:txBody>
      </p:sp>
      <p:sp>
        <p:nvSpPr>
          <p:cNvPr id="966" name="T966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10b981">
                    <a:alpha val="80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967" name="T967"/>
          <p:cNvSpPr txBox="1"/>
          <p:nvPr/>
        </p:nvSpPr>
        <p:spPr>
          <a:xfrm>
            <a:off x="1738610" y="257175"/>
            <a:ext cx="3732162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数据护城河 · 六阶模型 · 工程安全</a:t>
            </a:r>
          </a:p>
        </p:txBody>
      </p:sp>
      <p:sp>
        <p:nvSpPr>
          <p:cNvPr id="968" name="T968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05 — 技术壁垒</a:t>
            </a:r>
          </a:p>
        </p:txBody>
      </p:sp>
      <p:sp>
        <p:nvSpPr>
          <p:cNvPr id="969" name="T969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70" name="T970"/>
          <p:cNvSpPr txBox="1"/>
          <p:nvPr/>
        </p:nvSpPr>
        <p:spPr>
          <a:xfrm>
            <a:off x="762000" y="1955601"/>
            <a:ext cx="2070794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5f8fc"/>
                </a:solidFill>
                <a:latin typeface="Inter"/>
                <a:ea typeface="Inter"/>
              </a:rPr>
              <a:t>Part 06</a:t>
            </a:r>
          </a:p>
        </p:txBody>
      </p:sp>
      <p:sp>
        <p:nvSpPr>
          <p:cNvPr id="971" name="T971"/>
          <p:cNvSpPr txBox="1"/>
          <p:nvPr/>
        </p:nvSpPr>
        <p:spPr>
          <a:xfrm>
            <a:off x="762000" y="2626072"/>
            <a:ext cx="2365325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800" b="1">
                <a:solidFill>
                  <a:srgbClr val="ff8c42"/>
                </a:solidFill>
                <a:latin typeface="Inter"/>
                <a:ea typeface="Inter"/>
              </a:rPr>
              <a:t>应用成效</a:t>
            </a:r>
          </a:p>
        </p:txBody>
      </p:sp>
      <p:sp>
        <p:nvSpPr>
          <p:cNvPr id="972" name="R972"/>
          <p:cNvSpPr/>
          <p:nvPr/>
        </p:nvSpPr>
        <p:spPr>
          <a:xfrm>
            <a:off x="762000" y="3401317"/>
            <a:ext cx="5334000" cy="1624905"/>
          </a:xfrm>
          <a:prstGeom prst="roundRect">
            <a:avLst>
              <a:gd name="adj" fmla="val 8206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973" name="R973"/>
          <p:cNvSpPr/>
          <p:nvPr/>
        </p:nvSpPr>
        <p:spPr>
          <a:xfrm>
            <a:off x="771525" y="3410842"/>
            <a:ext cx="38100" cy="1605855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974" name="T974"/>
          <p:cNvSpPr txBox="1"/>
          <p:nvPr/>
        </p:nvSpPr>
        <p:spPr>
          <a:xfrm>
            <a:off x="1076325" y="3782317"/>
            <a:ext cx="2514600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从真实案例到生产级系统</a:t>
            </a:r>
          </a:p>
        </p:txBody>
      </p:sp>
      <p:sp>
        <p:nvSpPr>
          <p:cNvPr id="975" name="T975"/>
          <p:cNvSpPr txBox="1"/>
          <p:nvPr/>
        </p:nvSpPr>
        <p:spPr>
          <a:xfrm>
            <a:off x="1076325" y="4239517"/>
            <a:ext cx="4669184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135 页专业报告压缩为 3 页行动方案的真实闭环、双培强基工</a:t>
            </a:r>
          </a:p>
        </p:txBody>
      </p:sp>
      <p:sp>
        <p:nvSpPr>
          <p:cNvPr id="976" name="T976"/>
          <p:cNvSpPr txBox="1"/>
          <p:nvPr/>
        </p:nvSpPr>
        <p:spPr>
          <a:xfrm>
            <a:off x="1076325" y="4513808"/>
            <a:ext cx="4543425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3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程"国家队"级学术底座、15 大模块生产运行——用事实说话</a:t>
            </a:r>
          </a:p>
        </p:txBody>
      </p:sp>
      <p:pic>
        <p:nvPicPr>
          <p:cNvPr id="977" name="Picture 976" descr="image.png"/>
          <p:cNvPicPr>
            <a:picLocks noChangeAspect="1"/>
          </p:cNvPicPr>
          <p:nvPr/>
        </p:nvPicPr>
        <p:blipFill>
          <a:blip r:embed="rId2"/>
          <a:srcRect l="5556" r="5556"/>
          <a:stretch>
            <a:fillRect/>
          </a:stretch>
        </p:blipFill>
        <p:spPr>
          <a:xfrm>
            <a:off x="6096000" y="0"/>
            <a:ext cx="6858000" cy="6858000"/>
          </a:xfrm>
          <a:prstGeom prst="rect">
            <a:avLst/>
          </a:prstGeom>
        </p:spPr>
      </p:pic>
      <p:sp>
        <p:nvSpPr>
          <p:cNvPr id="977" name="R977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</p:spPr>
      </p:sp>
      <p:sp>
        <p:nvSpPr>
          <p:cNvPr id="978" name="T978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06 — 应用成效</a:t>
            </a:r>
          </a:p>
        </p:txBody>
      </p:sp>
      <p:sp>
        <p:nvSpPr>
          <p:cNvPr id="979" name="T979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80" name="R980"/>
          <p:cNvSpPr/>
          <p:nvPr/>
        </p:nvSpPr>
        <p:spPr>
          <a:xfrm>
            <a:off x="381000" y="762000"/>
            <a:ext cx="5619750" cy="2762250"/>
          </a:xfrm>
          <a:prstGeom prst="roundRect">
            <a:avLst>
              <a:gd name="adj" fmla="val 4827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</p:spPr>
      </p:sp>
      <p:sp>
        <p:nvSpPr>
          <p:cNvPr id="981" name="T981"/>
          <p:cNvSpPr txBox="1"/>
          <p:nvPr/>
        </p:nvSpPr>
        <p:spPr>
          <a:xfrm>
            <a:off x="609600" y="1047750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案例快照（匿名）</a:t>
            </a:r>
          </a:p>
        </p:txBody>
      </p:sp>
      <p:sp>
        <p:nvSpPr>
          <p:cNvPr id="982" name="T982"/>
          <p:cNvSpPr txBox="1"/>
          <p:nvPr/>
        </p:nvSpPr>
        <p:spPr>
          <a:xfrm>
            <a:off x="609600" y="1466850"/>
            <a:ext cx="512727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用户 530010234，2026 年 1 月完成肠道菌群健康风险评估（募极生物，135 页报告）</a:t>
            </a:r>
          </a:p>
        </p:txBody>
      </p:sp>
      <p:sp>
        <p:nvSpPr>
          <p:cNvPr id="983" name="T983"/>
          <p:cNvSpPr txBox="1"/>
          <p:nvPr/>
        </p:nvSpPr>
        <p:spPr>
          <a:xfrm>
            <a:off x="609600" y="1973460"/>
            <a:ext cx="56390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5f8fc"/>
                </a:solidFill>
                <a:latin typeface="Inter"/>
                <a:ea typeface="Inter"/>
              </a:rPr>
              <a:t>73</a:t>
            </a:r>
          </a:p>
        </p:txBody>
      </p:sp>
      <p:sp>
        <p:nvSpPr>
          <p:cNvPr id="984" name="T984"/>
          <p:cNvSpPr txBox="1"/>
          <p:nvPr/>
        </p:nvSpPr>
        <p:spPr>
          <a:xfrm>
            <a:off x="662880" y="246876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健康总分</a:t>
            </a:r>
          </a:p>
        </p:txBody>
      </p:sp>
      <p:sp>
        <p:nvSpPr>
          <p:cNvPr id="985" name="T985"/>
          <p:cNvSpPr txBox="1"/>
          <p:nvPr/>
        </p:nvSpPr>
        <p:spPr>
          <a:xfrm>
            <a:off x="631031" y="2659260"/>
            <a:ext cx="520898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人群均值 75</a:t>
            </a:r>
          </a:p>
        </p:txBody>
      </p:sp>
      <p:sp>
        <p:nvSpPr>
          <p:cNvPr id="986" name="T986"/>
          <p:cNvSpPr txBox="1"/>
          <p:nvPr/>
        </p:nvSpPr>
        <p:spPr>
          <a:xfrm>
            <a:off x="1402109" y="1973460"/>
            <a:ext cx="56390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5f8fc"/>
                </a:solidFill>
                <a:latin typeface="Inter"/>
                <a:ea typeface="Inter"/>
              </a:rPr>
              <a:t>53</a:t>
            </a:r>
          </a:p>
        </p:txBody>
      </p:sp>
      <p:sp>
        <p:nvSpPr>
          <p:cNvPr id="987" name="T987"/>
          <p:cNvSpPr txBox="1"/>
          <p:nvPr/>
        </p:nvSpPr>
        <p:spPr>
          <a:xfrm>
            <a:off x="1455390" y="246876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菌群健康</a:t>
            </a:r>
          </a:p>
        </p:txBody>
      </p:sp>
      <p:sp>
        <p:nvSpPr>
          <p:cNvPr id="988" name="T988"/>
          <p:cNvSpPr txBox="1"/>
          <p:nvPr/>
        </p:nvSpPr>
        <p:spPr>
          <a:xfrm>
            <a:off x="1588740" y="2659260"/>
            <a:ext cx="1905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偏低</a:t>
            </a:r>
          </a:p>
        </p:txBody>
      </p:sp>
      <p:sp>
        <p:nvSpPr>
          <p:cNvPr id="989" name="T989"/>
          <p:cNvSpPr txBox="1"/>
          <p:nvPr/>
        </p:nvSpPr>
        <p:spPr>
          <a:xfrm>
            <a:off x="2194619" y="1973460"/>
            <a:ext cx="845939" cy="685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3600" b="1">
                <a:solidFill>
                  <a:srgbClr val="f5f8fc"/>
                </a:solidFill>
                <a:latin typeface="Inter"/>
                <a:ea typeface="Inter"/>
              </a:rPr>
              <a:t>313</a:t>
            </a:r>
          </a:p>
        </p:txBody>
      </p:sp>
      <p:sp>
        <p:nvSpPr>
          <p:cNvPr id="990" name="T990"/>
          <p:cNvSpPr txBox="1"/>
          <p:nvPr/>
        </p:nvSpPr>
        <p:spPr>
          <a:xfrm>
            <a:off x="3040558" y="2163960"/>
            <a:ext cx="190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Inter"/>
                <a:ea typeface="Inter"/>
              </a:rPr>
              <a:t>种</a:t>
            </a:r>
          </a:p>
        </p:txBody>
      </p:sp>
      <p:sp>
        <p:nvSpPr>
          <p:cNvPr id="991" name="T991"/>
          <p:cNvSpPr txBox="1"/>
          <p:nvPr/>
        </p:nvSpPr>
        <p:spPr>
          <a:xfrm>
            <a:off x="2484239" y="2468760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检出菌种</a:t>
            </a:r>
          </a:p>
        </p:txBody>
      </p:sp>
      <p:sp>
        <p:nvSpPr>
          <p:cNvPr id="992" name="T992"/>
          <p:cNvSpPr txBox="1"/>
          <p:nvPr/>
        </p:nvSpPr>
        <p:spPr>
          <a:xfrm>
            <a:off x="2410271" y="2659260"/>
            <a:ext cx="604986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均值约 800 种</a:t>
            </a:r>
          </a:p>
        </p:txBody>
      </p:sp>
      <p:sp>
        <p:nvSpPr>
          <p:cNvPr id="993" name="R993"/>
          <p:cNvSpPr/>
          <p:nvPr/>
        </p:nvSpPr>
        <p:spPr>
          <a:xfrm>
            <a:off x="6191250" y="723900"/>
            <a:ext cx="5619750" cy="2762250"/>
          </a:xfrm>
          <a:prstGeom prst="roundRect">
            <a:avLst>
              <a:gd name="adj" fmla="val 4827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994" name="T994"/>
          <p:cNvSpPr txBox="1"/>
          <p:nvPr/>
        </p:nvSpPr>
        <p:spPr>
          <a:xfrm>
            <a:off x="6429375" y="1019175"/>
            <a:ext cx="2169021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AI 自动标注三大缺乏指标</a:t>
            </a:r>
          </a:p>
        </p:txBody>
      </p:sp>
      <p:sp>
        <p:nvSpPr>
          <p:cNvPr id="995" name="R995"/>
          <p:cNvSpPr/>
          <p:nvPr/>
        </p:nvSpPr>
        <p:spPr>
          <a:xfrm>
            <a:off x="6429375" y="1362075"/>
            <a:ext cx="5162550" cy="1162050"/>
          </a:xfrm>
          <a:prstGeom prst="roundRect">
            <a:avLst>
              <a:gd name="adj" fmla="val 6557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996" name="Picture 995" descr="image.png"/>
          <p:cNvPicPr>
            <a:picLocks noChangeAspect="1"/>
          </p:cNvPicPr>
          <p:nvPr/>
        </p:nvPicPr>
        <p:blipFill>
          <a:blip r:embed="rId2"/>
          <a:srcRect t="38745" b="38745"/>
          <a:stretch>
            <a:fillRect/>
          </a:stretch>
        </p:blipFill>
        <p:spPr>
          <a:xfrm>
            <a:off x="6429375" y="1362075"/>
            <a:ext cx="5162550" cy="5162550"/>
          </a:xfrm>
          <a:prstGeom prst="rect">
            <a:avLst/>
          </a:prstGeom>
        </p:spPr>
      </p:pic>
      <p:sp>
        <p:nvSpPr>
          <p:cNvPr id="996" name="R996"/>
          <p:cNvSpPr/>
          <p:nvPr/>
        </p:nvSpPr>
        <p:spPr>
          <a:xfrm>
            <a:off x="6429375" y="2767905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8c42"/>
          </a:solidFill>
        </p:spPr>
      </p:sp>
      <p:sp>
        <p:nvSpPr>
          <p:cNvPr id="997" name="T997"/>
          <p:cNvSpPr txBox="1"/>
          <p:nvPr/>
        </p:nvSpPr>
        <p:spPr>
          <a:xfrm>
            <a:off x="6600825" y="2752725"/>
            <a:ext cx="2960786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维生素 B12（14 分，正常&gt;50）→ 疲劳/贫血风险</a:t>
            </a:r>
          </a:p>
        </p:txBody>
      </p:sp>
      <p:sp>
        <p:nvSpPr>
          <p:cNvPr id="998" name="R998"/>
          <p:cNvSpPr/>
          <p:nvPr/>
        </p:nvSpPr>
        <p:spPr>
          <a:xfrm>
            <a:off x="6429375" y="3084016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8c42"/>
          </a:solidFill>
        </p:spPr>
      </p:sp>
      <p:sp>
        <p:nvSpPr>
          <p:cNvPr id="999" name="T999"/>
          <p:cNvSpPr txBox="1"/>
          <p:nvPr/>
        </p:nvSpPr>
        <p:spPr>
          <a:xfrm>
            <a:off x="6600825" y="3068835"/>
            <a:ext cx="2235696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苏氨酸（14 分）→ 肠道屏障功能受损</a:t>
            </a:r>
          </a:p>
        </p:txBody>
      </p:sp>
      <p:sp>
        <p:nvSpPr>
          <p:cNvPr id="1000" name="R1000"/>
          <p:cNvSpPr/>
          <p:nvPr/>
        </p:nvSpPr>
        <p:spPr>
          <a:xfrm>
            <a:off x="6429375" y="3400127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8c42"/>
          </a:solidFill>
        </p:spPr>
      </p:sp>
      <p:sp>
        <p:nvSpPr>
          <p:cNvPr id="1001" name="T1001"/>
          <p:cNvSpPr txBox="1"/>
          <p:nvPr/>
        </p:nvSpPr>
        <p:spPr>
          <a:xfrm>
            <a:off x="6600825" y="3384946"/>
            <a:ext cx="189071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丙氨酸（9 分）→ 能量代谢异常</a:t>
            </a:r>
          </a:p>
        </p:txBody>
      </p:sp>
      <p:sp>
        <p:nvSpPr>
          <p:cNvPr id="1002" name="R1002"/>
          <p:cNvSpPr/>
          <p:nvPr/>
        </p:nvSpPr>
        <p:spPr>
          <a:xfrm>
            <a:off x="381000" y="3714750"/>
            <a:ext cx="5619750" cy="2762250"/>
          </a:xfrm>
          <a:prstGeom prst="roundRect">
            <a:avLst>
              <a:gd name="adj" fmla="val 4827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03" name="T1003"/>
          <p:cNvSpPr txBox="1"/>
          <p:nvPr/>
        </p:nvSpPr>
        <p:spPr>
          <a:xfrm>
            <a:off x="619125" y="4010025"/>
            <a:ext cx="2095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平台成效：四步干预闭环</a:t>
            </a:r>
          </a:p>
        </p:txBody>
      </p:sp>
      <p:sp>
        <p:nvSpPr>
          <p:cNvPr id="1004" name="R1004"/>
          <p:cNvSpPr/>
          <p:nvPr/>
        </p:nvSpPr>
        <p:spPr>
          <a:xfrm>
            <a:off x="619125" y="4352925"/>
            <a:ext cx="2524125" cy="358080"/>
          </a:xfrm>
          <a:prstGeom prst="roundRect">
            <a:avLst>
              <a:gd name="adj" fmla="val 10640"/>
            </a:avLst>
          </a:prstGeom>
          <a:solidFill>
            <a:srgbClr val="ffffff">
              <a:alpha val="5000"/>
            </a:srgbClr>
          </a:solidFill>
        </p:spPr>
      </p:sp>
      <p:sp>
        <p:nvSpPr>
          <p:cNvPr id="1005" name="T1005"/>
          <p:cNvSpPr txBox="1"/>
          <p:nvPr/>
        </p:nvSpPr>
        <p:spPr>
          <a:xfrm>
            <a:off x="695325" y="4486275"/>
            <a:ext cx="140181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1. 增加膳食纤维 25-30g/天</a:t>
            </a:r>
          </a:p>
        </p:txBody>
      </p:sp>
      <p:sp>
        <p:nvSpPr>
          <p:cNvPr id="1006" name="R1006"/>
          <p:cNvSpPr/>
          <p:nvPr/>
        </p:nvSpPr>
        <p:spPr>
          <a:xfrm>
            <a:off x="3238500" y="4352925"/>
            <a:ext cx="2524125" cy="358080"/>
          </a:xfrm>
          <a:prstGeom prst="roundRect">
            <a:avLst>
              <a:gd name="adj" fmla="val 10640"/>
            </a:avLst>
          </a:prstGeom>
          <a:solidFill>
            <a:srgbClr val="ffffff">
              <a:alpha val="5000"/>
            </a:srgbClr>
          </a:solidFill>
        </p:spPr>
      </p:sp>
      <p:sp>
        <p:nvSpPr>
          <p:cNvPr id="1007" name="T1007"/>
          <p:cNvSpPr txBox="1"/>
          <p:nvPr/>
        </p:nvSpPr>
        <p:spPr>
          <a:xfrm>
            <a:off x="3314700" y="4486275"/>
            <a:ext cx="81423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2. 优选发酵蛋白</a:t>
            </a:r>
          </a:p>
        </p:txBody>
      </p:sp>
      <p:sp>
        <p:nvSpPr>
          <p:cNvPr id="1008" name="R1008"/>
          <p:cNvSpPr/>
          <p:nvPr/>
        </p:nvSpPr>
        <p:spPr>
          <a:xfrm>
            <a:off x="619125" y="4806255"/>
            <a:ext cx="2524125" cy="358080"/>
          </a:xfrm>
          <a:prstGeom prst="roundRect">
            <a:avLst>
              <a:gd name="adj" fmla="val 10640"/>
            </a:avLst>
          </a:prstGeom>
          <a:solidFill>
            <a:srgbClr val="ffffff">
              <a:alpha val="5000"/>
            </a:srgbClr>
          </a:solidFill>
        </p:spPr>
      </p:sp>
      <p:sp>
        <p:nvSpPr>
          <p:cNvPr id="1009" name="T1009"/>
          <p:cNvSpPr txBox="1"/>
          <p:nvPr/>
        </p:nvSpPr>
        <p:spPr>
          <a:xfrm>
            <a:off x="695325" y="4939605"/>
            <a:ext cx="81423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3. 控制风险食物</a:t>
            </a:r>
          </a:p>
        </p:txBody>
      </p:sp>
      <p:sp>
        <p:nvSpPr>
          <p:cNvPr id="1010" name="R1010"/>
          <p:cNvSpPr/>
          <p:nvPr/>
        </p:nvSpPr>
        <p:spPr>
          <a:xfrm>
            <a:off x="3238500" y="4806255"/>
            <a:ext cx="2524125" cy="358080"/>
          </a:xfrm>
          <a:prstGeom prst="roundRect">
            <a:avLst>
              <a:gd name="adj" fmla="val 10640"/>
            </a:avLst>
          </a:prstGeom>
          <a:solidFill>
            <a:srgbClr val="ffffff">
              <a:alpha val="5000"/>
            </a:srgbClr>
          </a:solidFill>
        </p:spPr>
      </p:sp>
      <p:sp>
        <p:nvSpPr>
          <p:cNvPr id="1011" name="T1011"/>
          <p:cNvSpPr txBox="1"/>
          <p:nvPr/>
        </p:nvSpPr>
        <p:spPr>
          <a:xfrm>
            <a:off x="3314700" y="4939605"/>
            <a:ext cx="58563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4. 定期复测</a:t>
            </a:r>
          </a:p>
        </p:txBody>
      </p:sp>
      <p:sp>
        <p:nvSpPr>
          <p:cNvPr id="1012" name="T1012"/>
          <p:cNvSpPr txBox="1"/>
          <p:nvPr/>
        </p:nvSpPr>
        <p:spPr>
          <a:xfrm>
            <a:off x="619125" y="5507235"/>
            <a:ext cx="5238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报告压缩率</a:t>
            </a:r>
          </a:p>
        </p:txBody>
      </p:sp>
      <p:sp>
        <p:nvSpPr>
          <p:cNvPr id="1013" name="T1013"/>
          <p:cNvSpPr txBox="1"/>
          <p:nvPr/>
        </p:nvSpPr>
        <p:spPr>
          <a:xfrm>
            <a:off x="5276254" y="5507235"/>
            <a:ext cx="48637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135→3 页</a:t>
            </a:r>
          </a:p>
        </p:txBody>
      </p:sp>
      <p:sp>
        <p:nvSpPr>
          <p:cNvPr id="1014" name="R1014"/>
          <p:cNvSpPr/>
          <p:nvPr/>
        </p:nvSpPr>
        <p:spPr>
          <a:xfrm>
            <a:off x="619125" y="5612010"/>
            <a:ext cx="5143500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1015" name="R1015"/>
          <p:cNvSpPr/>
          <p:nvPr/>
        </p:nvSpPr>
        <p:spPr>
          <a:xfrm>
            <a:off x="619125" y="5612010"/>
            <a:ext cx="5040510" cy="762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016" name="T1016"/>
          <p:cNvSpPr txBox="1"/>
          <p:nvPr/>
        </p:nvSpPr>
        <p:spPr>
          <a:xfrm>
            <a:off x="619125" y="5802510"/>
            <a:ext cx="5238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干预执行度</a:t>
            </a:r>
          </a:p>
        </p:txBody>
      </p:sp>
      <p:sp>
        <p:nvSpPr>
          <p:cNvPr id="1017" name="T1017"/>
          <p:cNvSpPr txBox="1"/>
          <p:nvPr/>
        </p:nvSpPr>
        <p:spPr>
          <a:xfrm>
            <a:off x="5133975" y="5802510"/>
            <a:ext cx="62865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拟杆菌型策略</a:t>
            </a:r>
          </a:p>
        </p:txBody>
      </p:sp>
      <p:sp>
        <p:nvSpPr>
          <p:cNvPr id="1018" name="R1018"/>
          <p:cNvSpPr/>
          <p:nvPr/>
        </p:nvSpPr>
        <p:spPr>
          <a:xfrm>
            <a:off x="619125" y="5907285"/>
            <a:ext cx="5143500" cy="76200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</p:spPr>
      </p:sp>
      <p:sp>
        <p:nvSpPr>
          <p:cNvPr id="1019" name="R1019"/>
          <p:cNvSpPr/>
          <p:nvPr/>
        </p:nvSpPr>
        <p:spPr>
          <a:xfrm>
            <a:off x="619125" y="5907285"/>
            <a:ext cx="4371975" cy="7620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020" name="R1020"/>
          <p:cNvSpPr/>
          <p:nvPr/>
        </p:nvSpPr>
        <p:spPr>
          <a:xfrm>
            <a:off x="6191250" y="3714750"/>
            <a:ext cx="5619750" cy="2762250"/>
          </a:xfrm>
          <a:prstGeom prst="roundRect">
            <a:avLst>
              <a:gd name="adj" fmla="val 4827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1021" name="T1021"/>
          <p:cNvSpPr txBox="1"/>
          <p:nvPr/>
        </p:nvSpPr>
        <p:spPr>
          <a:xfrm>
            <a:off x="6429375" y="4010025"/>
            <a:ext cx="1143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价值主张兑现</a:t>
            </a:r>
          </a:p>
        </p:txBody>
      </p:sp>
      <p:sp>
        <p:nvSpPr>
          <p:cNvPr id="1022" name="T1022"/>
          <p:cNvSpPr txBox="1"/>
          <p:nvPr/>
        </p:nvSpPr>
        <p:spPr>
          <a:xfrm>
            <a:off x="6429375" y="4429125"/>
            <a:ext cx="507593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"检测→解读→方案→执行→跟踪"全链路在家完成，替代"跑医院、找专家、</a:t>
            </a:r>
          </a:p>
        </p:txBody>
      </p:sp>
      <p:sp>
        <p:nvSpPr>
          <p:cNvPr id="1023" name="T1023"/>
          <p:cNvSpPr txBox="1"/>
          <p:nvPr/>
        </p:nvSpPr>
        <p:spPr>
          <a:xfrm>
            <a:off x="6429375" y="4703415"/>
            <a:ext cx="143797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花数千元"的传统路径</a:t>
            </a:r>
          </a:p>
        </p:txBody>
      </p:sp>
      <p:sp>
        <p:nvSpPr>
          <p:cNvPr id="1024" name="T1024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06 — 应用成效</a:t>
            </a:r>
          </a:p>
        </p:txBody>
      </p:sp>
      <p:sp>
        <p:nvSpPr>
          <p:cNvPr id="1025" name="T1025"/>
          <p:cNvSpPr txBox="1"/>
          <p:nvPr/>
        </p:nvSpPr>
        <p:spPr>
          <a:xfrm>
            <a:off x="1738610" y="257175"/>
            <a:ext cx="27241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真实案例：精准营养闭环</a:t>
            </a:r>
          </a:p>
        </p:txBody>
      </p:sp>
      <p:sp>
        <p:nvSpPr>
          <p:cNvPr id="1026" name="T1026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06 — 应用成效</a:t>
            </a:r>
          </a:p>
        </p:txBody>
      </p:sp>
      <p:sp>
        <p:nvSpPr>
          <p:cNvPr id="1027" name="T1027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8" name="R1028"/>
          <p:cNvSpPr/>
          <p:nvPr/>
        </p:nvSpPr>
        <p:spPr>
          <a:xfrm>
            <a:off x="381000" y="762000"/>
            <a:ext cx="6743700" cy="4493418"/>
          </a:xfrm>
          <a:prstGeom prst="roundRect">
            <a:avLst>
              <a:gd name="adj" fmla="val 2967"/>
            </a:avLst>
          </a:prstGeom>
          <a:gradFill>
            <a:gsLst>
              <a:gs pos="0">
                <a:srgbClr val="5ab0ff"/>
              </a:gs>
              <a:gs pos="100000">
                <a:srgbClr val="3b82f6"/>
              </a:gs>
            </a:gsLst>
            <a:lin ang="2700000" scaled="0"/>
          </a:gradFill>
        </p:spPr>
      </p:sp>
      <p:sp>
        <p:nvSpPr>
          <p:cNvPr id="1029" name="T1029"/>
          <p:cNvSpPr txBox="1"/>
          <p:nvPr/>
        </p:nvSpPr>
        <p:spPr>
          <a:xfrm>
            <a:off x="609600" y="1047750"/>
            <a:ext cx="2102197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双培强基工程 · 权威背书</a:t>
            </a:r>
          </a:p>
        </p:txBody>
      </p:sp>
      <p:sp>
        <p:nvSpPr>
          <p:cNvPr id="1030" name="R1030"/>
          <p:cNvSpPr/>
          <p:nvPr/>
        </p:nvSpPr>
        <p:spPr>
          <a:xfrm>
            <a:off x="609600" y="1390650"/>
            <a:ext cx="6305550" cy="1352550"/>
          </a:xfrm>
          <a:prstGeom prst="roundRect">
            <a:avLst>
              <a:gd name="adj" fmla="val 5633"/>
            </a:avLst>
          </a:prstGeom>
          <a:solidFill>
            <a:srgbClr val="000000">
              <a:alpha val="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031" name="Picture 1030" descr="image.png"/>
          <p:cNvPicPr>
            <a:picLocks noChangeAspect="1"/>
          </p:cNvPicPr>
          <p:nvPr/>
        </p:nvPicPr>
        <p:blipFill>
          <a:blip r:embed="rId2"/>
          <a:srcRect t="39275" b="39275"/>
          <a:stretch>
            <a:fillRect/>
          </a:stretch>
        </p:blipFill>
        <p:spPr>
          <a:xfrm>
            <a:off x="609600" y="1390650"/>
            <a:ext cx="6305550" cy="6305550"/>
          </a:xfrm>
          <a:prstGeom prst="rect">
            <a:avLst/>
          </a:prstGeom>
        </p:spPr>
      </p:pic>
      <p:sp>
        <p:nvSpPr>
          <p:cNvPr id="1031" name="R1031"/>
          <p:cNvSpPr/>
          <p:nvPr/>
        </p:nvSpPr>
        <p:spPr>
          <a:xfrm>
            <a:off x="609600" y="2986980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ffff"/>
          </a:solidFill>
        </p:spPr>
      </p:sp>
      <p:sp>
        <p:nvSpPr>
          <p:cNvPr id="1032" name="T1032"/>
          <p:cNvSpPr txBox="1"/>
          <p:nvPr/>
        </p:nvSpPr>
        <p:spPr>
          <a:xfrm>
            <a:off x="781050" y="2971800"/>
            <a:ext cx="478854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人民日报《人民周刊》+ 中国科学院心理研究所联合发起，"培育心智、培养志向"</a:t>
            </a:r>
          </a:p>
        </p:txBody>
      </p:sp>
      <p:sp>
        <p:nvSpPr>
          <p:cNvPr id="1033" name="R1033"/>
          <p:cNvSpPr/>
          <p:nvPr/>
        </p:nvSpPr>
        <p:spPr>
          <a:xfrm>
            <a:off x="609600" y="3303091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ffff"/>
          </a:solidFill>
        </p:spPr>
      </p:sp>
      <p:sp>
        <p:nvSpPr>
          <p:cNvPr id="1034" name="T1034"/>
          <p:cNvSpPr txBox="1"/>
          <p:nvPr/>
        </p:nvSpPr>
        <p:spPr>
          <a:xfrm>
            <a:off x="781050" y="3287910"/>
            <a:ext cx="540826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四维测评体系（DAN 测评等）已引入平台：权威测评→解读→干预→执行→复测数字化闭环</a:t>
            </a:r>
          </a:p>
        </p:txBody>
      </p:sp>
      <p:sp>
        <p:nvSpPr>
          <p:cNvPr id="1035" name="R1035"/>
          <p:cNvSpPr/>
          <p:nvPr/>
        </p:nvSpPr>
        <p:spPr>
          <a:xfrm>
            <a:off x="609600" y="3619202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ffff"/>
          </a:solidFill>
        </p:spPr>
      </p:sp>
      <p:sp>
        <p:nvSpPr>
          <p:cNvPr id="1036" name="T1036"/>
          <p:cNvSpPr txBox="1"/>
          <p:nvPr/>
        </p:nvSpPr>
        <p:spPr>
          <a:xfrm>
            <a:off x="781050" y="3604021"/>
            <a:ext cx="30670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学术带头人魏高峡、施建农为工程学术体系核心专家</a:t>
            </a:r>
          </a:p>
        </p:txBody>
      </p:sp>
      <p:sp>
        <p:nvSpPr>
          <p:cNvPr id="1037" name="R1037"/>
          <p:cNvSpPr/>
          <p:nvPr/>
        </p:nvSpPr>
        <p:spPr>
          <a:xfrm>
            <a:off x="609600" y="3935313"/>
            <a:ext cx="57150" cy="57150"/>
          </a:xfrm>
          <a:prstGeom prst="roundRect">
            <a:avLst>
              <a:gd name="adj" fmla="val 33333"/>
            </a:avLst>
          </a:prstGeom>
          <a:solidFill>
            <a:srgbClr val="ffffff"/>
          </a:solidFill>
        </p:spPr>
      </p:sp>
      <p:sp>
        <p:nvSpPr>
          <p:cNvPr id="1038" name="T1038"/>
          <p:cNvSpPr txBox="1"/>
          <p:nvPr/>
        </p:nvSpPr>
        <p:spPr>
          <a:xfrm>
            <a:off x="781050" y="3920132"/>
            <a:ext cx="30670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依托工程学术委员会、素质发展研究院提供持续背书</a:t>
            </a:r>
          </a:p>
        </p:txBody>
      </p:sp>
      <p:sp>
        <p:nvSpPr>
          <p:cNvPr id="1039" name="R1039"/>
          <p:cNvSpPr/>
          <p:nvPr/>
        </p:nvSpPr>
        <p:spPr>
          <a:xfrm>
            <a:off x="609600" y="4236243"/>
            <a:ext cx="6286500" cy="790575"/>
          </a:xfrm>
          <a:prstGeom prst="roundRect">
            <a:avLst>
              <a:gd name="adj" fmla="val 96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40" name="T1040"/>
          <p:cNvSpPr txBox="1"/>
          <p:nvPr/>
        </p:nvSpPr>
        <p:spPr>
          <a:xfrm>
            <a:off x="3295650" y="4455318"/>
            <a:ext cx="9144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5ab0ff"/>
                </a:solidFill>
                <a:latin typeface="Inter"/>
                <a:ea typeface="Inter"/>
              </a:rPr>
              <a:t>中科院</a:t>
            </a:r>
          </a:p>
        </p:txBody>
      </p:sp>
      <p:sp>
        <p:nvSpPr>
          <p:cNvPr id="1041" name="T1041"/>
          <p:cNvSpPr txBox="1"/>
          <p:nvPr/>
        </p:nvSpPr>
        <p:spPr>
          <a:xfrm>
            <a:off x="3281362" y="4798218"/>
            <a:ext cx="94297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心理研究所联合发起</a:t>
            </a:r>
          </a:p>
        </p:txBody>
      </p:sp>
      <p:sp>
        <p:nvSpPr>
          <p:cNvPr id="1042" name="R1042"/>
          <p:cNvSpPr/>
          <p:nvPr/>
        </p:nvSpPr>
        <p:spPr>
          <a:xfrm>
            <a:off x="7315200" y="762000"/>
            <a:ext cx="4495800" cy="3498651"/>
          </a:xfrm>
          <a:prstGeom prst="roundRect">
            <a:avLst>
              <a:gd name="adj" fmla="val 3811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43" name="T1043"/>
          <p:cNvSpPr txBox="1"/>
          <p:nvPr/>
        </p:nvSpPr>
        <p:spPr>
          <a:xfrm>
            <a:off x="7553325" y="1057275"/>
            <a:ext cx="2095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系统建设成效（可验证）</a:t>
            </a:r>
          </a:p>
        </p:txBody>
      </p:sp>
      <p:sp>
        <p:nvSpPr>
          <p:cNvPr id="1044" name="T1044"/>
          <p:cNvSpPr txBox="1"/>
          <p:nvPr/>
        </p:nvSpPr>
        <p:spPr>
          <a:xfrm>
            <a:off x="7553325" y="1476375"/>
            <a:ext cx="3928467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15 大模块生产运行：认证/家庭/任务/心愿/积分/测评/成长档案/商</a:t>
            </a:r>
          </a:p>
        </p:txBody>
      </p:sp>
      <p:sp>
        <p:nvSpPr>
          <p:cNvPr id="1045" name="T1045"/>
          <p:cNvSpPr txBox="1"/>
          <p:nvPr/>
        </p:nvSpPr>
        <p:spPr>
          <a:xfrm>
            <a:off x="7553325" y="1716285"/>
            <a:ext cx="363840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城/服务商/AI 健康教练/健康报告/饮食推荐/文章/关系/联系人</a:t>
            </a:r>
          </a:p>
        </p:txBody>
      </p:sp>
      <p:sp>
        <p:nvSpPr>
          <p:cNvPr id="1046" name="T1046"/>
          <p:cNvSpPr txBox="1"/>
          <p:nvPr/>
        </p:nvSpPr>
        <p:spPr>
          <a:xfrm>
            <a:off x="7553325" y="2196107"/>
            <a:ext cx="394394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三端落地：健康教练小程序上线，覆盖上下文/解读/营养/任务生</a:t>
            </a:r>
          </a:p>
        </p:txBody>
      </p:sp>
      <p:sp>
        <p:nvSpPr>
          <p:cNvPr id="1047" name="T1047"/>
          <p:cNvSpPr txBox="1"/>
          <p:nvPr/>
        </p:nvSpPr>
        <p:spPr>
          <a:xfrm>
            <a:off x="7553325" y="2436018"/>
            <a:ext cx="45705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成/推荐</a:t>
            </a:r>
          </a:p>
        </p:txBody>
      </p:sp>
      <p:sp>
        <p:nvSpPr>
          <p:cNvPr id="1048" name="T1048"/>
          <p:cNvSpPr txBox="1"/>
          <p:nvPr/>
        </p:nvSpPr>
        <p:spPr>
          <a:xfrm>
            <a:off x="7553325" y="2915840"/>
            <a:ext cx="315872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人机协同：AI 7×24 应答+健康管家/营养师/医生兜底</a:t>
            </a:r>
          </a:p>
        </p:txBody>
      </p:sp>
      <p:sp>
        <p:nvSpPr>
          <p:cNvPr id="1049" name="R1049"/>
          <p:cNvSpPr/>
          <p:nvPr/>
        </p:nvSpPr>
        <p:spPr>
          <a:xfrm>
            <a:off x="7553325" y="3231951"/>
            <a:ext cx="4019550" cy="790575"/>
          </a:xfrm>
          <a:prstGeom prst="roundRect">
            <a:avLst>
              <a:gd name="adj" fmla="val 96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50" name="T1050"/>
          <p:cNvSpPr txBox="1"/>
          <p:nvPr/>
        </p:nvSpPr>
        <p:spPr>
          <a:xfrm>
            <a:off x="9375130" y="3451026"/>
            <a:ext cx="375939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5ab0ff"/>
                </a:solidFill>
                <a:latin typeface="Inter"/>
                <a:ea typeface="Inter"/>
              </a:rPr>
              <a:t>15</a:t>
            </a:r>
          </a:p>
        </p:txBody>
      </p:sp>
      <p:sp>
        <p:nvSpPr>
          <p:cNvPr id="1051" name="T1051"/>
          <p:cNvSpPr txBox="1"/>
          <p:nvPr/>
        </p:nvSpPr>
        <p:spPr>
          <a:xfrm>
            <a:off x="9248775" y="3793926"/>
            <a:ext cx="62865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生产运行模块</a:t>
            </a:r>
          </a:p>
        </p:txBody>
      </p:sp>
      <p:sp>
        <p:nvSpPr>
          <p:cNvPr id="1052" name="R1052"/>
          <p:cNvSpPr/>
          <p:nvPr/>
        </p:nvSpPr>
        <p:spPr>
          <a:xfrm>
            <a:off x="7315200" y="4451151"/>
            <a:ext cx="4495800" cy="2299096"/>
          </a:xfrm>
          <a:prstGeom prst="roundRect">
            <a:avLst>
              <a:gd name="adj" fmla="val 5800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53" name="T1053"/>
          <p:cNvSpPr txBox="1"/>
          <p:nvPr/>
        </p:nvSpPr>
        <p:spPr>
          <a:xfrm>
            <a:off x="7553325" y="4746426"/>
            <a:ext cx="952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商业化验证</a:t>
            </a:r>
          </a:p>
        </p:txBody>
      </p:sp>
      <p:sp>
        <p:nvSpPr>
          <p:cNvPr id="1054" name="T1054"/>
          <p:cNvSpPr txBox="1"/>
          <p:nvPr/>
        </p:nvSpPr>
        <p:spPr>
          <a:xfrm>
            <a:off x="7553325" y="5165526"/>
            <a:ext cx="21336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三边市场四类交易已设计并部分上线</a:t>
            </a:r>
          </a:p>
        </p:txBody>
      </p:sp>
      <p:sp>
        <p:nvSpPr>
          <p:cNvPr id="1055" name="T1055"/>
          <p:cNvSpPr txBox="1"/>
          <p:nvPr/>
        </p:nvSpPr>
        <p:spPr>
          <a:xfrm>
            <a:off x="7553325" y="5405437"/>
            <a:ext cx="368230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公众号案例研究内容体系验证"专业内容+案例转化"低成本获客</a:t>
            </a:r>
          </a:p>
        </p:txBody>
      </p:sp>
      <p:sp>
        <p:nvSpPr>
          <p:cNvPr id="1056" name="R1056"/>
          <p:cNvSpPr/>
          <p:nvPr/>
        </p:nvSpPr>
        <p:spPr>
          <a:xfrm>
            <a:off x="7553325" y="5721548"/>
            <a:ext cx="1933575" cy="790575"/>
          </a:xfrm>
          <a:prstGeom prst="roundRect">
            <a:avLst>
              <a:gd name="adj" fmla="val 96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57" name="T1057"/>
          <p:cNvSpPr txBox="1"/>
          <p:nvPr/>
        </p:nvSpPr>
        <p:spPr>
          <a:xfrm>
            <a:off x="7894439" y="5940623"/>
            <a:ext cx="1251198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5ab0ff"/>
                </a:solidFill>
                <a:latin typeface="Inter"/>
                <a:ea typeface="Inter"/>
              </a:rPr>
              <a:t>80-330x</a:t>
            </a:r>
          </a:p>
        </p:txBody>
      </p:sp>
      <p:sp>
        <p:nvSpPr>
          <p:cNvPr id="1058" name="T1058"/>
          <p:cNvSpPr txBox="1"/>
          <p:nvPr/>
        </p:nvSpPr>
        <p:spPr>
          <a:xfrm>
            <a:off x="8301037" y="6283523"/>
            <a:ext cx="438001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LTV/CAC</a:t>
            </a:r>
          </a:p>
        </p:txBody>
      </p:sp>
      <p:sp>
        <p:nvSpPr>
          <p:cNvPr id="1059" name="R1059"/>
          <p:cNvSpPr/>
          <p:nvPr/>
        </p:nvSpPr>
        <p:spPr>
          <a:xfrm>
            <a:off x="9639300" y="5721548"/>
            <a:ext cx="1933575" cy="790575"/>
          </a:xfrm>
          <a:prstGeom prst="roundRect">
            <a:avLst>
              <a:gd name="adj" fmla="val 9638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60" name="T1060"/>
          <p:cNvSpPr txBox="1"/>
          <p:nvPr/>
        </p:nvSpPr>
        <p:spPr>
          <a:xfrm>
            <a:off x="10265717" y="5940623"/>
            <a:ext cx="680739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400" b="1">
                <a:solidFill>
                  <a:srgbClr val="5ab0ff"/>
                </a:solidFill>
                <a:latin typeface="Inter"/>
                <a:ea typeface="Inter"/>
              </a:rPr>
              <a:t>54岁</a:t>
            </a:r>
          </a:p>
        </p:txBody>
      </p:sp>
      <p:sp>
        <p:nvSpPr>
          <p:cNvPr id="1061" name="T1061"/>
          <p:cNvSpPr txBox="1"/>
          <p:nvPr/>
        </p:nvSpPr>
        <p:spPr>
          <a:xfrm>
            <a:off x="10291762" y="6283523"/>
            <a:ext cx="62865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家长转变案例</a:t>
            </a:r>
          </a:p>
        </p:txBody>
      </p:sp>
      <p:sp>
        <p:nvSpPr>
          <p:cNvPr id="1062" name="T1062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06 — 应用成效</a:t>
            </a:r>
          </a:p>
        </p:txBody>
      </p:sp>
      <p:sp>
        <p:nvSpPr>
          <p:cNvPr id="1063" name="T1063"/>
          <p:cNvSpPr txBox="1"/>
          <p:nvPr/>
        </p:nvSpPr>
        <p:spPr>
          <a:xfrm>
            <a:off x="1738610" y="257175"/>
            <a:ext cx="272415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权威背书与系统建设成效</a:t>
            </a:r>
          </a:p>
        </p:txBody>
      </p:sp>
      <p:sp>
        <p:nvSpPr>
          <p:cNvPr id="1064" name="T1064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06 — 应用成效</a:t>
            </a:r>
          </a:p>
        </p:txBody>
      </p:sp>
      <p:sp>
        <p:nvSpPr>
          <p:cNvPr id="1065" name="T1065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66" name="R1066"/>
          <p:cNvSpPr/>
          <p:nvPr/>
        </p:nvSpPr>
        <p:spPr>
          <a:xfrm>
            <a:off x="381000" y="776287"/>
            <a:ext cx="38100" cy="1333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067" name="T1067"/>
          <p:cNvSpPr txBox="1"/>
          <p:nvPr/>
        </p:nvSpPr>
        <p:spPr>
          <a:xfrm>
            <a:off x="533400" y="800100"/>
            <a:ext cx="1242714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5f8fc"/>
                </a:solidFill>
                <a:latin typeface="Microsoft YaHei"/>
                <a:ea typeface="Microsoft YaHei"/>
              </a:rPr>
              <a:t>具身智能 · 走进生活场</a:t>
            </a:r>
          </a:p>
        </p:txBody>
      </p:sp>
      <p:sp>
        <p:nvSpPr>
          <p:cNvPr id="1068" name="R1068"/>
          <p:cNvSpPr/>
          <p:nvPr/>
        </p:nvSpPr>
        <p:spPr>
          <a:xfrm>
            <a:off x="10252025" y="814387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1069" name="T1069"/>
          <p:cNvSpPr txBox="1"/>
          <p:nvPr/>
        </p:nvSpPr>
        <p:spPr>
          <a:xfrm>
            <a:off x="10366325" y="809625"/>
            <a:ext cx="1444674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10b981"/>
                </a:solidFill>
                <a:latin typeface="Microsoft YaHei"/>
                <a:ea typeface="Microsoft YaHei"/>
              </a:rPr>
              <a:t>感知 → 决策 → 执行  完整闭环</a:t>
            </a:r>
          </a:p>
        </p:txBody>
      </p:sp>
      <p:sp>
        <p:nvSpPr>
          <p:cNvPr id="1070" name="R1070"/>
          <p:cNvSpPr/>
          <p:nvPr/>
        </p:nvSpPr>
        <p:spPr>
          <a:xfrm>
            <a:off x="381000" y="1038225"/>
            <a:ext cx="5638800" cy="1962150"/>
          </a:xfrm>
          <a:prstGeom prst="roundRect">
            <a:avLst>
              <a:gd name="adj" fmla="val 6796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71" name="R1071"/>
          <p:cNvSpPr/>
          <p:nvPr/>
        </p:nvSpPr>
        <p:spPr>
          <a:xfrm>
            <a:off x="542925" y="1200150"/>
            <a:ext cx="1828800" cy="1638300"/>
          </a:xfrm>
          <a:prstGeom prst="roundRect">
            <a:avLst>
              <a:gd name="adj" fmla="val 5813"/>
            </a:avLst>
          </a:prstGeom>
          <a:solidFill>
            <a:srgbClr val="000000">
              <a:alpha val="2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072" name="Picture 1071" descr="image.png"/>
          <p:cNvPicPr>
            <a:picLocks noChangeAspect="1"/>
          </p:cNvPicPr>
          <p:nvPr/>
        </p:nvPicPr>
        <p:blipFill>
          <a:blip r:embed="rId2"/>
          <a:srcRect t="5263" b="5263"/>
          <a:stretch>
            <a:fillRect/>
          </a:stretch>
        </p:blipFill>
        <p:spPr>
          <a:xfrm>
            <a:off x="552450" y="1209675"/>
            <a:ext cx="1809750" cy="1809750"/>
          </a:xfrm>
          <a:prstGeom prst="rect">
            <a:avLst/>
          </a:prstGeom>
        </p:spPr>
      </p:pic>
      <p:sp>
        <p:nvSpPr>
          <p:cNvPr id="1072" name="T1072"/>
          <p:cNvSpPr txBox="1"/>
          <p:nvPr/>
        </p:nvSpPr>
        <p:spPr>
          <a:xfrm>
            <a:off x="2524125" y="1583084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5f8fc"/>
                </a:solidFill>
                <a:latin typeface="Microsoft YaHei"/>
                <a:ea typeface="Microsoft YaHei"/>
              </a:rPr>
              <a:t>陪伴机器人</a:t>
            </a:r>
          </a:p>
        </p:txBody>
      </p:sp>
      <p:sp>
        <p:nvSpPr>
          <p:cNvPr id="1073" name="R1073"/>
          <p:cNvSpPr/>
          <p:nvPr/>
        </p:nvSpPr>
        <p:spPr>
          <a:xfrm>
            <a:off x="3362325" y="1540222"/>
            <a:ext cx="590550" cy="190500"/>
          </a:xfrm>
          <a:prstGeom prst="roundRect">
            <a:avLst>
              <a:gd name="adj" fmla="val 20000"/>
            </a:avLst>
          </a:prstGeom>
          <a:solidFill>
            <a:srgbClr val="ff8c42">
              <a:alpha val="20000"/>
            </a:srgbClr>
          </a:solidFill>
          <a:ln w="12700">
            <a:solidFill>
              <a:srgbClr val="ff8c42">
                <a:alpha val="40000"/>
              </a:srgbClr>
            </a:solidFill>
          </a:ln>
        </p:spPr>
      </p:sp>
      <p:sp>
        <p:nvSpPr>
          <p:cNvPr id="1074" name="T1074"/>
          <p:cNvSpPr txBox="1"/>
          <p:nvPr/>
        </p:nvSpPr>
        <p:spPr>
          <a:xfrm>
            <a:off x="3448050" y="1606897"/>
            <a:ext cx="4191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dba74"/>
                </a:solidFill>
                <a:latin typeface="Microsoft YaHei"/>
                <a:ea typeface="Microsoft YaHei"/>
              </a:rPr>
              <a:t>健康管家</a:t>
            </a:r>
          </a:p>
        </p:txBody>
      </p:sp>
      <p:sp>
        <p:nvSpPr>
          <p:cNvPr id="1075" name="T1075"/>
          <p:cNvSpPr txBox="1"/>
          <p:nvPr/>
        </p:nvSpPr>
        <p:spPr>
          <a:xfrm>
            <a:off x="2524125" y="1859309"/>
            <a:ext cx="867519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让 AI 健康教练从</a:t>
            </a:r>
          </a:p>
        </p:txBody>
      </p:sp>
      <p:sp>
        <p:nvSpPr>
          <p:cNvPr id="1076" name="T1076"/>
          <p:cNvSpPr txBox="1"/>
          <p:nvPr/>
        </p:nvSpPr>
        <p:spPr>
          <a:xfrm>
            <a:off x="3391644" y="1859309"/>
            <a:ext cx="115267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"对话框"走进"生活场"</a:t>
            </a:r>
          </a:p>
        </p:txBody>
      </p:sp>
      <p:sp>
        <p:nvSpPr>
          <p:cNvPr id="1077" name="T1077"/>
          <p:cNvSpPr txBox="1"/>
          <p:nvPr/>
        </p:nvSpPr>
        <p:spPr>
          <a:xfrm>
            <a:off x="4544317" y="1859309"/>
            <a:ext cx="116130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——机器人完成健康提</a:t>
            </a:r>
          </a:p>
        </p:txBody>
      </p:sp>
      <p:sp>
        <p:nvSpPr>
          <p:cNvPr id="1078" name="T1078"/>
          <p:cNvSpPr txBox="1"/>
          <p:nvPr/>
        </p:nvSpPr>
        <p:spPr>
          <a:xfrm>
            <a:off x="2524125" y="2047875"/>
            <a:ext cx="19431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醒、陪伴训练、体征采集等物理动作。</a:t>
            </a:r>
          </a:p>
        </p:txBody>
      </p:sp>
      <p:sp>
        <p:nvSpPr>
          <p:cNvPr id="1079" name="R1079"/>
          <p:cNvSpPr/>
          <p:nvPr/>
        </p:nvSpPr>
        <p:spPr>
          <a:xfrm>
            <a:off x="252412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ff8c42">
              <a:alpha val="12000"/>
            </a:srgbClr>
          </a:solidFill>
          <a:ln w="12700">
            <a:solidFill>
              <a:srgbClr val="ff8c42">
                <a:alpha val="35000"/>
              </a:srgbClr>
            </a:solidFill>
          </a:ln>
        </p:spPr>
      </p:sp>
      <p:sp>
        <p:nvSpPr>
          <p:cNvPr id="1080" name="T1080"/>
          <p:cNvSpPr txBox="1"/>
          <p:nvPr/>
        </p:nvSpPr>
        <p:spPr>
          <a:xfrm>
            <a:off x="261937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8c42"/>
                </a:solidFill>
                <a:latin typeface="Microsoft YaHei"/>
                <a:ea typeface="Microsoft YaHei"/>
              </a:rPr>
              <a:t>健康提醒</a:t>
            </a:r>
          </a:p>
        </p:txBody>
      </p:sp>
      <p:sp>
        <p:nvSpPr>
          <p:cNvPr id="1081" name="R1081"/>
          <p:cNvSpPr/>
          <p:nvPr/>
        </p:nvSpPr>
        <p:spPr>
          <a:xfrm>
            <a:off x="319087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ff8c42">
              <a:alpha val="12000"/>
            </a:srgbClr>
          </a:solidFill>
          <a:ln w="12700">
            <a:solidFill>
              <a:srgbClr val="ff8c42">
                <a:alpha val="35000"/>
              </a:srgbClr>
            </a:solidFill>
          </a:ln>
        </p:spPr>
      </p:sp>
      <p:sp>
        <p:nvSpPr>
          <p:cNvPr id="1082" name="T1082"/>
          <p:cNvSpPr txBox="1"/>
          <p:nvPr/>
        </p:nvSpPr>
        <p:spPr>
          <a:xfrm>
            <a:off x="328612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8c42"/>
                </a:solidFill>
                <a:latin typeface="Microsoft YaHei"/>
                <a:ea typeface="Microsoft YaHei"/>
              </a:rPr>
              <a:t>陪伴训练</a:t>
            </a:r>
          </a:p>
        </p:txBody>
      </p:sp>
      <p:sp>
        <p:nvSpPr>
          <p:cNvPr id="1083" name="R1083"/>
          <p:cNvSpPr/>
          <p:nvPr/>
        </p:nvSpPr>
        <p:spPr>
          <a:xfrm>
            <a:off x="385762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ff8c42">
              <a:alpha val="12000"/>
            </a:srgbClr>
          </a:solidFill>
          <a:ln w="12700">
            <a:solidFill>
              <a:srgbClr val="ff8c42">
                <a:alpha val="35000"/>
              </a:srgbClr>
            </a:solidFill>
          </a:ln>
        </p:spPr>
      </p:sp>
      <p:sp>
        <p:nvSpPr>
          <p:cNvPr id="1084" name="T1084"/>
          <p:cNvSpPr txBox="1"/>
          <p:nvPr/>
        </p:nvSpPr>
        <p:spPr>
          <a:xfrm>
            <a:off x="395287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8c42"/>
                </a:solidFill>
                <a:latin typeface="Microsoft YaHei"/>
                <a:ea typeface="Microsoft YaHei"/>
              </a:rPr>
              <a:t>体征采集</a:t>
            </a:r>
          </a:p>
        </p:txBody>
      </p:sp>
      <p:sp>
        <p:nvSpPr>
          <p:cNvPr id="1085" name="R1085"/>
          <p:cNvSpPr/>
          <p:nvPr/>
        </p:nvSpPr>
        <p:spPr>
          <a:xfrm>
            <a:off x="452437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ff8c42">
              <a:alpha val="12000"/>
            </a:srgbClr>
          </a:solidFill>
          <a:ln w="12700">
            <a:solidFill>
              <a:srgbClr val="ff8c42">
                <a:alpha val="35000"/>
              </a:srgbClr>
            </a:solidFill>
          </a:ln>
        </p:spPr>
      </p:sp>
      <p:sp>
        <p:nvSpPr>
          <p:cNvPr id="1086" name="T1086"/>
          <p:cNvSpPr txBox="1"/>
          <p:nvPr/>
        </p:nvSpPr>
        <p:spPr>
          <a:xfrm>
            <a:off x="461962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8c42"/>
                </a:solidFill>
                <a:latin typeface="Microsoft YaHei"/>
                <a:ea typeface="Microsoft YaHei"/>
              </a:rPr>
              <a:t>老人陪护</a:t>
            </a:r>
          </a:p>
        </p:txBody>
      </p:sp>
      <p:sp>
        <p:nvSpPr>
          <p:cNvPr id="1087" name="R1087"/>
          <p:cNvSpPr/>
          <p:nvPr/>
        </p:nvSpPr>
        <p:spPr>
          <a:xfrm>
            <a:off x="6172200" y="1038225"/>
            <a:ext cx="5638800" cy="1962150"/>
          </a:xfrm>
          <a:prstGeom prst="roundRect">
            <a:avLst>
              <a:gd name="adj" fmla="val 6796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088" name="R1088"/>
          <p:cNvSpPr/>
          <p:nvPr/>
        </p:nvSpPr>
        <p:spPr>
          <a:xfrm>
            <a:off x="6334125" y="1200150"/>
            <a:ext cx="1828800" cy="1638300"/>
          </a:xfrm>
          <a:prstGeom prst="roundRect">
            <a:avLst>
              <a:gd name="adj" fmla="val 5813"/>
            </a:avLst>
          </a:prstGeom>
          <a:solidFill>
            <a:srgbClr val="000000">
              <a:alpha val="2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089" name="Picture 1088" descr="image.png"/>
          <p:cNvPicPr>
            <a:picLocks noChangeAspect="1"/>
          </p:cNvPicPr>
          <p:nvPr/>
        </p:nvPicPr>
        <p:blipFill>
          <a:blip r:embed="rId3"/>
          <a:srcRect t="5263" b="5263"/>
          <a:stretch>
            <a:fillRect/>
          </a:stretch>
        </p:blipFill>
        <p:spPr>
          <a:xfrm>
            <a:off x="6343650" y="1209675"/>
            <a:ext cx="1809750" cy="1809750"/>
          </a:xfrm>
          <a:prstGeom prst="rect">
            <a:avLst/>
          </a:prstGeom>
        </p:spPr>
      </p:pic>
      <p:sp>
        <p:nvSpPr>
          <p:cNvPr id="1089" name="T1089"/>
          <p:cNvSpPr txBox="1"/>
          <p:nvPr/>
        </p:nvSpPr>
        <p:spPr>
          <a:xfrm>
            <a:off x="8315325" y="1583084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 b="1">
                <a:solidFill>
                  <a:srgbClr val="f5f8fc"/>
                </a:solidFill>
                <a:latin typeface="Microsoft YaHei"/>
                <a:ea typeface="Microsoft YaHei"/>
              </a:rPr>
              <a:t>炒菜机器人</a:t>
            </a:r>
          </a:p>
        </p:txBody>
      </p:sp>
      <p:sp>
        <p:nvSpPr>
          <p:cNvPr id="1090" name="R1090"/>
          <p:cNvSpPr/>
          <p:nvPr/>
        </p:nvSpPr>
        <p:spPr>
          <a:xfrm>
            <a:off x="9153525" y="1540222"/>
            <a:ext cx="590550" cy="190500"/>
          </a:xfrm>
          <a:prstGeom prst="roundRect">
            <a:avLst>
              <a:gd name="adj" fmla="val 20000"/>
            </a:avLst>
          </a:prstGeom>
          <a:solidFill>
            <a:srgbClr val="10b981">
              <a:alpha val="20000"/>
            </a:srgbClr>
          </a:solidFill>
          <a:ln w="12700">
            <a:solidFill>
              <a:srgbClr val="10b981">
                <a:alpha val="40000"/>
              </a:srgbClr>
            </a:solidFill>
          </a:ln>
        </p:spPr>
      </p:sp>
      <p:sp>
        <p:nvSpPr>
          <p:cNvPr id="1091" name="T1091"/>
          <p:cNvSpPr txBox="1"/>
          <p:nvPr/>
        </p:nvSpPr>
        <p:spPr>
          <a:xfrm>
            <a:off x="9239250" y="1606897"/>
            <a:ext cx="4191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6ee7b7"/>
                </a:solidFill>
                <a:latin typeface="Microsoft YaHei"/>
                <a:ea typeface="Microsoft YaHei"/>
              </a:rPr>
              <a:t>精准营养</a:t>
            </a:r>
          </a:p>
        </p:txBody>
      </p:sp>
      <p:sp>
        <p:nvSpPr>
          <p:cNvPr id="1092" name="T1092"/>
          <p:cNvSpPr txBox="1"/>
          <p:nvPr/>
        </p:nvSpPr>
        <p:spPr>
          <a:xfrm>
            <a:off x="8315325" y="1859309"/>
            <a:ext cx="60513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营养方案</a:t>
            </a:r>
          </a:p>
        </p:txBody>
      </p:sp>
      <p:sp>
        <p:nvSpPr>
          <p:cNvPr id="1093" name="T1093"/>
          <p:cNvSpPr txBox="1"/>
          <p:nvPr/>
        </p:nvSpPr>
        <p:spPr>
          <a:xfrm>
            <a:off x="8920460" y="1859309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直达餐盘</a:t>
            </a:r>
          </a:p>
        </p:txBody>
      </p:sp>
      <p:sp>
        <p:nvSpPr>
          <p:cNvPr id="1094" name="T1094"/>
          <p:cNvSpPr txBox="1"/>
          <p:nvPr/>
        </p:nvSpPr>
        <p:spPr>
          <a:xfrm>
            <a:off x="9377660" y="1859309"/>
            <a:ext cx="219000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——依据全家健康画像自动生成少油控盐菜</a:t>
            </a:r>
          </a:p>
        </p:txBody>
      </p:sp>
      <p:sp>
        <p:nvSpPr>
          <p:cNvPr id="1095" name="T1095"/>
          <p:cNvSpPr txBox="1"/>
          <p:nvPr/>
        </p:nvSpPr>
        <p:spPr>
          <a:xfrm>
            <a:off x="8315325" y="2047875"/>
            <a:ext cx="21422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谱，从"推荐吃什么"到"直接做好端上桌"。</a:t>
            </a:r>
          </a:p>
        </p:txBody>
      </p:sp>
      <p:sp>
        <p:nvSpPr>
          <p:cNvPr id="1096" name="R1096"/>
          <p:cNvSpPr/>
          <p:nvPr/>
        </p:nvSpPr>
        <p:spPr>
          <a:xfrm>
            <a:off x="831532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10b981">
              <a:alpha val="12000"/>
            </a:srgbClr>
          </a:solidFill>
          <a:ln w="12700">
            <a:solidFill>
              <a:srgbClr val="10b981">
                <a:alpha val="35000"/>
              </a:srgbClr>
            </a:solidFill>
          </a:ln>
        </p:spPr>
      </p:sp>
      <p:sp>
        <p:nvSpPr>
          <p:cNvPr id="1097" name="T1097"/>
          <p:cNvSpPr txBox="1"/>
          <p:nvPr/>
        </p:nvSpPr>
        <p:spPr>
          <a:xfrm>
            <a:off x="841057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10b981"/>
                </a:solidFill>
                <a:latin typeface="Microsoft YaHei"/>
                <a:ea typeface="Microsoft YaHei"/>
              </a:rPr>
              <a:t>营养菜谱</a:t>
            </a:r>
          </a:p>
        </p:txBody>
      </p:sp>
      <p:sp>
        <p:nvSpPr>
          <p:cNvPr id="1098" name="R1098"/>
          <p:cNvSpPr/>
          <p:nvPr/>
        </p:nvSpPr>
        <p:spPr>
          <a:xfrm>
            <a:off x="898207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10b981">
              <a:alpha val="12000"/>
            </a:srgbClr>
          </a:solidFill>
          <a:ln w="12700">
            <a:solidFill>
              <a:srgbClr val="10b981">
                <a:alpha val="35000"/>
              </a:srgbClr>
            </a:solidFill>
          </a:ln>
        </p:spPr>
      </p:sp>
      <p:sp>
        <p:nvSpPr>
          <p:cNvPr id="1099" name="T1099"/>
          <p:cNvSpPr txBox="1"/>
          <p:nvPr/>
        </p:nvSpPr>
        <p:spPr>
          <a:xfrm>
            <a:off x="907732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10b981"/>
                </a:solidFill>
                <a:latin typeface="Microsoft YaHei"/>
                <a:ea typeface="Microsoft YaHei"/>
              </a:rPr>
              <a:t>少油控盐</a:t>
            </a:r>
          </a:p>
        </p:txBody>
      </p:sp>
      <p:sp>
        <p:nvSpPr>
          <p:cNvPr id="1100" name="R1100"/>
          <p:cNvSpPr/>
          <p:nvPr/>
        </p:nvSpPr>
        <p:spPr>
          <a:xfrm>
            <a:off x="964882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10b981">
              <a:alpha val="12000"/>
            </a:srgbClr>
          </a:solidFill>
          <a:ln w="12700">
            <a:solidFill>
              <a:srgbClr val="10b981">
                <a:alpha val="35000"/>
              </a:srgbClr>
            </a:solidFill>
          </a:ln>
        </p:spPr>
      </p:sp>
      <p:sp>
        <p:nvSpPr>
          <p:cNvPr id="1101" name="T1101"/>
          <p:cNvSpPr txBox="1"/>
          <p:nvPr/>
        </p:nvSpPr>
        <p:spPr>
          <a:xfrm>
            <a:off x="974407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10b981"/>
                </a:solidFill>
                <a:latin typeface="Microsoft YaHei"/>
                <a:ea typeface="Microsoft YaHei"/>
              </a:rPr>
              <a:t>慢病食养</a:t>
            </a:r>
          </a:p>
        </p:txBody>
      </p:sp>
      <p:sp>
        <p:nvSpPr>
          <p:cNvPr id="1102" name="R1102"/>
          <p:cNvSpPr/>
          <p:nvPr/>
        </p:nvSpPr>
        <p:spPr>
          <a:xfrm>
            <a:off x="10315575" y="2284065"/>
            <a:ext cx="609600" cy="219075"/>
          </a:xfrm>
          <a:prstGeom prst="roundRect">
            <a:avLst>
              <a:gd name="adj" fmla="val 26086"/>
            </a:avLst>
          </a:prstGeom>
          <a:solidFill>
            <a:srgbClr val="10b981">
              <a:alpha val="12000"/>
            </a:srgbClr>
          </a:solidFill>
          <a:ln w="12700">
            <a:solidFill>
              <a:srgbClr val="10b981">
                <a:alpha val="35000"/>
              </a:srgbClr>
            </a:solidFill>
          </a:ln>
        </p:spPr>
      </p:sp>
      <p:sp>
        <p:nvSpPr>
          <p:cNvPr id="1103" name="T1103"/>
          <p:cNvSpPr txBox="1"/>
          <p:nvPr/>
        </p:nvSpPr>
        <p:spPr>
          <a:xfrm>
            <a:off x="10410825" y="2360265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10b981"/>
                </a:solidFill>
                <a:latin typeface="Microsoft YaHei"/>
                <a:ea typeface="Microsoft YaHei"/>
              </a:rPr>
              <a:t>全家口味</a:t>
            </a:r>
          </a:p>
        </p:txBody>
      </p:sp>
      <p:sp>
        <p:nvSpPr>
          <p:cNvPr id="1104" name="R1104"/>
          <p:cNvSpPr/>
          <p:nvPr/>
        </p:nvSpPr>
        <p:spPr>
          <a:xfrm>
            <a:off x="381000" y="3128962"/>
            <a:ext cx="38100" cy="1333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105" name="T1105"/>
          <p:cNvSpPr txBox="1"/>
          <p:nvPr/>
        </p:nvSpPr>
        <p:spPr>
          <a:xfrm>
            <a:off x="533400" y="3152775"/>
            <a:ext cx="1366539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5f8fc"/>
                </a:solidFill>
                <a:latin typeface="Microsoft YaHei"/>
                <a:ea typeface="Microsoft YaHei"/>
              </a:rPr>
              <a:t>智能穿戴 · 随身健康感知</a:t>
            </a:r>
          </a:p>
        </p:txBody>
      </p:sp>
      <p:sp>
        <p:nvSpPr>
          <p:cNvPr id="1106" name="R1106"/>
          <p:cNvSpPr/>
          <p:nvPr/>
        </p:nvSpPr>
        <p:spPr>
          <a:xfrm>
            <a:off x="381000" y="3390900"/>
            <a:ext cx="3708350" cy="2506712"/>
          </a:xfrm>
          <a:prstGeom prst="roundRect">
            <a:avLst>
              <a:gd name="adj" fmla="val 5319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07" name="R1107"/>
          <p:cNvSpPr/>
          <p:nvPr/>
        </p:nvSpPr>
        <p:spPr>
          <a:xfrm>
            <a:off x="523875" y="3533775"/>
            <a:ext cx="3441650" cy="1352550"/>
          </a:xfrm>
          <a:prstGeom prst="roundRect">
            <a:avLst>
              <a:gd name="adj" fmla="val 7042"/>
            </a:avLst>
          </a:prstGeom>
          <a:solidFill>
            <a:srgbClr val="000000">
              <a:alpha val="2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108" name="Picture 1107" descr="image.png"/>
          <p:cNvPicPr>
            <a:picLocks noChangeAspect="1"/>
          </p:cNvPicPr>
          <p:nvPr/>
        </p:nvPicPr>
        <p:blipFill>
          <a:blip r:embed="rId4"/>
          <a:srcRect t="30519" b="30519"/>
          <a:stretch>
            <a:fillRect/>
          </a:stretch>
        </p:blipFill>
        <p:spPr>
          <a:xfrm>
            <a:off x="533400" y="3543300"/>
            <a:ext cx="3422600" cy="3422600"/>
          </a:xfrm>
          <a:prstGeom prst="rect">
            <a:avLst/>
          </a:prstGeom>
        </p:spPr>
      </p:pic>
      <p:sp>
        <p:nvSpPr>
          <p:cNvPr id="1108" name="T1108"/>
          <p:cNvSpPr txBox="1"/>
          <p:nvPr/>
        </p:nvSpPr>
        <p:spPr>
          <a:xfrm>
            <a:off x="523875" y="5033962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智能眼镜</a:t>
            </a:r>
          </a:p>
        </p:txBody>
      </p:sp>
      <p:sp>
        <p:nvSpPr>
          <p:cNvPr id="1109" name="R1109"/>
          <p:cNvSpPr/>
          <p:nvPr/>
        </p:nvSpPr>
        <p:spPr>
          <a:xfrm>
            <a:off x="1133475" y="4981575"/>
            <a:ext cx="576113" cy="190500"/>
          </a:xfrm>
          <a:prstGeom prst="roundRect">
            <a:avLst>
              <a:gd name="adj" fmla="val 20000"/>
            </a:avLst>
          </a:prstGeom>
          <a:solidFill>
            <a:srgbClr val="6366f1">
              <a:alpha val="20000"/>
            </a:srgbClr>
          </a:solidFill>
          <a:ln w="12700">
            <a:solidFill>
              <a:srgbClr val="6366f1">
                <a:alpha val="40000"/>
              </a:srgbClr>
            </a:solidFill>
          </a:ln>
        </p:spPr>
      </p:sp>
      <p:sp>
        <p:nvSpPr>
          <p:cNvPr id="1110" name="T1110"/>
          <p:cNvSpPr txBox="1"/>
          <p:nvPr/>
        </p:nvSpPr>
        <p:spPr>
          <a:xfrm>
            <a:off x="1219200" y="5048250"/>
            <a:ext cx="404663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a5b4fc"/>
                </a:solidFill>
                <a:latin typeface="Microsoft YaHei"/>
                <a:ea typeface="Microsoft YaHei"/>
              </a:rPr>
              <a:t>AR 感知</a:t>
            </a:r>
          </a:p>
        </p:txBody>
      </p:sp>
      <p:sp>
        <p:nvSpPr>
          <p:cNvPr id="1111" name="T1111"/>
          <p:cNvSpPr txBox="1"/>
          <p:nvPr/>
        </p:nvSpPr>
        <p:spPr>
          <a:xfrm>
            <a:off x="523875" y="5272087"/>
            <a:ext cx="657225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实时健康叠加</a:t>
            </a:r>
          </a:p>
        </p:txBody>
      </p:sp>
      <p:sp>
        <p:nvSpPr>
          <p:cNvPr id="1112" name="T1112"/>
          <p:cNvSpPr txBox="1"/>
          <p:nvPr/>
        </p:nvSpPr>
        <p:spPr>
          <a:xfrm>
            <a:off x="1181100" y="5272087"/>
            <a:ext cx="1698724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：AR 全息投影心率/睡眠/压力数据</a:t>
            </a:r>
          </a:p>
        </p:txBody>
      </p:sp>
      <p:sp>
        <p:nvSpPr>
          <p:cNvPr id="1113" name="T1113"/>
          <p:cNvSpPr txBox="1"/>
          <p:nvPr/>
        </p:nvSpPr>
        <p:spPr>
          <a:xfrm>
            <a:off x="523875" y="5447258"/>
            <a:ext cx="370879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AI 望诊</a:t>
            </a:r>
          </a:p>
        </p:txBody>
      </p:sp>
      <p:sp>
        <p:nvSpPr>
          <p:cNvPr id="1114" name="T1114"/>
          <p:cNvSpPr txBox="1"/>
          <p:nvPr/>
        </p:nvSpPr>
        <p:spPr>
          <a:xfrm>
            <a:off x="894754" y="5447258"/>
            <a:ext cx="1643062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：舌诊、面色等中医图像健康检测</a:t>
            </a:r>
          </a:p>
        </p:txBody>
      </p:sp>
      <p:sp>
        <p:nvSpPr>
          <p:cNvPr id="1115" name="T1115"/>
          <p:cNvSpPr txBox="1"/>
          <p:nvPr/>
        </p:nvSpPr>
        <p:spPr>
          <a:xfrm>
            <a:off x="523875" y="5622428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情绪识别</a:t>
            </a:r>
          </a:p>
        </p:txBody>
      </p:sp>
      <p:sp>
        <p:nvSpPr>
          <p:cNvPr id="1116" name="T1116"/>
          <p:cNvSpPr txBox="1"/>
          <p:nvPr/>
        </p:nvSpPr>
        <p:spPr>
          <a:xfrm>
            <a:off x="962025" y="5622428"/>
            <a:ext cx="1460599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：微表情 + 语音情绪连续感知</a:t>
            </a:r>
          </a:p>
        </p:txBody>
      </p:sp>
      <p:sp>
        <p:nvSpPr>
          <p:cNvPr id="1117" name="R1117"/>
          <p:cNvSpPr/>
          <p:nvPr/>
        </p:nvSpPr>
        <p:spPr>
          <a:xfrm>
            <a:off x="4241750" y="3390900"/>
            <a:ext cx="3708499" cy="2506712"/>
          </a:xfrm>
          <a:prstGeom prst="roundRect">
            <a:avLst>
              <a:gd name="adj" fmla="val 5319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18" name="R1118"/>
          <p:cNvSpPr/>
          <p:nvPr/>
        </p:nvSpPr>
        <p:spPr>
          <a:xfrm>
            <a:off x="4384625" y="3533775"/>
            <a:ext cx="3441799" cy="1352550"/>
          </a:xfrm>
          <a:prstGeom prst="roundRect">
            <a:avLst>
              <a:gd name="adj" fmla="val 7042"/>
            </a:avLst>
          </a:prstGeom>
          <a:solidFill>
            <a:srgbClr val="000000">
              <a:alpha val="2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119" name="Picture 1118" descr="image.png"/>
          <p:cNvPicPr>
            <a:picLocks noChangeAspect="1"/>
          </p:cNvPicPr>
          <p:nvPr/>
        </p:nvPicPr>
        <p:blipFill>
          <a:blip r:embed="rId5"/>
          <a:srcRect t="30520" b="30520"/>
          <a:stretch>
            <a:fillRect/>
          </a:stretch>
        </p:blipFill>
        <p:spPr>
          <a:xfrm>
            <a:off x="4394150" y="3543300"/>
            <a:ext cx="3422749" cy="3422749"/>
          </a:xfrm>
          <a:prstGeom prst="rect">
            <a:avLst/>
          </a:prstGeom>
        </p:spPr>
      </p:pic>
      <p:sp>
        <p:nvSpPr>
          <p:cNvPr id="1119" name="T1119"/>
          <p:cNvSpPr txBox="1"/>
          <p:nvPr/>
        </p:nvSpPr>
        <p:spPr>
          <a:xfrm>
            <a:off x="4384625" y="5033962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智能手环</a:t>
            </a:r>
          </a:p>
        </p:txBody>
      </p:sp>
      <p:sp>
        <p:nvSpPr>
          <p:cNvPr id="1120" name="R1120"/>
          <p:cNvSpPr/>
          <p:nvPr/>
        </p:nvSpPr>
        <p:spPr>
          <a:xfrm>
            <a:off x="4994225" y="4981575"/>
            <a:ext cx="590550" cy="190500"/>
          </a:xfrm>
          <a:prstGeom prst="roundRect">
            <a:avLst>
              <a:gd name="adj" fmla="val 20000"/>
            </a:avLst>
          </a:prstGeom>
          <a:solidFill>
            <a:srgbClr val="5ab0ff">
              <a:alpha val="20000"/>
            </a:srgbClr>
          </a:solidFill>
          <a:ln w="12700">
            <a:solidFill>
              <a:srgbClr val="5ab0ff">
                <a:alpha val="40000"/>
              </a:srgbClr>
            </a:solidFill>
          </a:ln>
        </p:spPr>
      </p:sp>
      <p:sp>
        <p:nvSpPr>
          <p:cNvPr id="1121" name="T1121"/>
          <p:cNvSpPr txBox="1"/>
          <p:nvPr/>
        </p:nvSpPr>
        <p:spPr>
          <a:xfrm>
            <a:off x="5079950" y="5048250"/>
            <a:ext cx="4191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93c5fd"/>
                </a:solidFill>
                <a:latin typeface="Microsoft YaHei"/>
                <a:ea typeface="Microsoft YaHei"/>
              </a:rPr>
              <a:t>连续监测</a:t>
            </a:r>
          </a:p>
        </p:txBody>
      </p:sp>
      <p:sp>
        <p:nvSpPr>
          <p:cNvPr id="1122" name="T1122"/>
          <p:cNvSpPr txBox="1"/>
          <p:nvPr/>
        </p:nvSpPr>
        <p:spPr>
          <a:xfrm>
            <a:off x="4384625" y="5272087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生命体征</a:t>
            </a:r>
          </a:p>
        </p:txBody>
      </p:sp>
      <p:sp>
        <p:nvSpPr>
          <p:cNvPr id="1123" name="T1123"/>
          <p:cNvSpPr txBox="1"/>
          <p:nvPr/>
        </p:nvSpPr>
        <p:spPr>
          <a:xfrm>
            <a:off x="4822775" y="5272087"/>
            <a:ext cx="1298525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：心率/睡眠/运动连续追踪</a:t>
            </a:r>
          </a:p>
        </p:txBody>
      </p:sp>
      <p:sp>
        <p:nvSpPr>
          <p:cNvPr id="1124" name="T1124"/>
          <p:cNvSpPr txBox="1"/>
          <p:nvPr/>
        </p:nvSpPr>
        <p:spPr>
          <a:xfrm>
            <a:off x="4384625" y="5447258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主动预警</a:t>
            </a:r>
          </a:p>
        </p:txBody>
      </p:sp>
      <p:sp>
        <p:nvSpPr>
          <p:cNvPr id="1125" name="T1125"/>
          <p:cNvSpPr txBox="1"/>
          <p:nvPr/>
        </p:nvSpPr>
        <p:spPr>
          <a:xfrm>
            <a:off x="4822775" y="5447258"/>
            <a:ext cx="1570136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：异常自动分级预警 + 随访跟踪</a:t>
            </a:r>
          </a:p>
        </p:txBody>
      </p:sp>
      <p:sp>
        <p:nvSpPr>
          <p:cNvPr id="1126" name="T1126"/>
          <p:cNvSpPr txBox="1"/>
          <p:nvPr/>
        </p:nvSpPr>
        <p:spPr>
          <a:xfrm>
            <a:off x="4384625" y="5622428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行为感知</a:t>
            </a:r>
          </a:p>
        </p:txBody>
      </p:sp>
      <p:sp>
        <p:nvSpPr>
          <p:cNvPr id="1127" name="T1127"/>
          <p:cNvSpPr txBox="1"/>
          <p:nvPr/>
        </p:nvSpPr>
        <p:spPr>
          <a:xfrm>
            <a:off x="4822775" y="5622428"/>
            <a:ext cx="1423987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：端侧小模型低延迟本地推理</a:t>
            </a:r>
          </a:p>
        </p:txBody>
      </p:sp>
      <p:sp>
        <p:nvSpPr>
          <p:cNvPr id="1128" name="R1128"/>
          <p:cNvSpPr/>
          <p:nvPr/>
        </p:nvSpPr>
        <p:spPr>
          <a:xfrm>
            <a:off x="8102649" y="3390900"/>
            <a:ext cx="3708350" cy="2506712"/>
          </a:xfrm>
          <a:prstGeom prst="roundRect">
            <a:avLst>
              <a:gd name="adj" fmla="val 5319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29" name="R1129"/>
          <p:cNvSpPr/>
          <p:nvPr/>
        </p:nvSpPr>
        <p:spPr>
          <a:xfrm>
            <a:off x="8245524" y="3533775"/>
            <a:ext cx="3441650" cy="1352550"/>
          </a:xfrm>
          <a:prstGeom prst="roundRect">
            <a:avLst>
              <a:gd name="adj" fmla="val 7042"/>
            </a:avLst>
          </a:prstGeom>
          <a:solidFill>
            <a:srgbClr val="000000">
              <a:alpha val="25000"/>
            </a:srgbClr>
          </a:solidFill>
          <a:ln w="12700">
            <a:solidFill>
              <a:srgbClr val="ffffff">
                <a:alpha val="7000"/>
              </a:srgbClr>
            </a:solidFill>
          </a:ln>
        </p:spPr>
      </p:sp>
      <p:pic>
        <p:nvPicPr>
          <p:cNvPr id="1130" name="Picture 1129" descr="image.png"/>
          <p:cNvPicPr>
            <a:picLocks noChangeAspect="1"/>
          </p:cNvPicPr>
          <p:nvPr/>
        </p:nvPicPr>
        <p:blipFill>
          <a:blip r:embed="rId6"/>
          <a:srcRect t="30519" b="30519"/>
          <a:stretch>
            <a:fillRect/>
          </a:stretch>
        </p:blipFill>
        <p:spPr>
          <a:xfrm>
            <a:off x="8255049" y="3543300"/>
            <a:ext cx="3422600" cy="3422600"/>
          </a:xfrm>
          <a:prstGeom prst="rect">
            <a:avLst/>
          </a:prstGeom>
        </p:spPr>
      </p:pic>
      <p:sp>
        <p:nvSpPr>
          <p:cNvPr id="1130" name="T1130"/>
          <p:cNvSpPr txBox="1"/>
          <p:nvPr/>
        </p:nvSpPr>
        <p:spPr>
          <a:xfrm>
            <a:off x="8245524" y="5033962"/>
            <a:ext cx="53340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5f8fc"/>
                </a:solidFill>
                <a:latin typeface="Microsoft YaHei"/>
                <a:ea typeface="Microsoft YaHei"/>
              </a:rPr>
              <a:t>智能耳机</a:t>
            </a:r>
          </a:p>
        </p:txBody>
      </p:sp>
      <p:sp>
        <p:nvSpPr>
          <p:cNvPr id="1131" name="R1131"/>
          <p:cNvSpPr/>
          <p:nvPr/>
        </p:nvSpPr>
        <p:spPr>
          <a:xfrm>
            <a:off x="8855124" y="4981575"/>
            <a:ext cx="590550" cy="190500"/>
          </a:xfrm>
          <a:prstGeom prst="roundRect">
            <a:avLst>
              <a:gd name="adj" fmla="val 20000"/>
            </a:avLst>
          </a:prstGeom>
          <a:solidFill>
            <a:srgbClr val="10b981">
              <a:alpha val="20000"/>
            </a:srgbClr>
          </a:solidFill>
          <a:ln w="12700">
            <a:solidFill>
              <a:srgbClr val="10b981">
                <a:alpha val="40000"/>
              </a:srgbClr>
            </a:solidFill>
          </a:ln>
        </p:spPr>
      </p:sp>
      <p:sp>
        <p:nvSpPr>
          <p:cNvPr id="1132" name="T1132"/>
          <p:cNvSpPr txBox="1"/>
          <p:nvPr/>
        </p:nvSpPr>
        <p:spPr>
          <a:xfrm>
            <a:off x="8940849" y="5048250"/>
            <a:ext cx="41910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6ee7b7"/>
                </a:solidFill>
                <a:latin typeface="Microsoft YaHei"/>
                <a:ea typeface="Microsoft YaHei"/>
              </a:rPr>
              <a:t>语音教练</a:t>
            </a:r>
          </a:p>
        </p:txBody>
      </p:sp>
      <p:sp>
        <p:nvSpPr>
          <p:cNvPr id="1133" name="T1133"/>
          <p:cNvSpPr txBox="1"/>
          <p:nvPr/>
        </p:nvSpPr>
        <p:spPr>
          <a:xfrm>
            <a:off x="8245524" y="5272087"/>
            <a:ext cx="657225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语音健康教练</a:t>
            </a:r>
          </a:p>
        </p:txBody>
      </p:sp>
      <p:sp>
        <p:nvSpPr>
          <p:cNvPr id="1134" name="T1134"/>
          <p:cNvSpPr txBox="1"/>
          <p:nvPr/>
        </p:nvSpPr>
        <p:spPr>
          <a:xfrm>
            <a:off x="8902749" y="5272087"/>
            <a:ext cx="1095375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：随时随地对话式指导</a:t>
            </a:r>
          </a:p>
        </p:txBody>
      </p:sp>
      <p:sp>
        <p:nvSpPr>
          <p:cNvPr id="1135" name="T1135"/>
          <p:cNvSpPr txBox="1"/>
          <p:nvPr/>
        </p:nvSpPr>
        <p:spPr>
          <a:xfrm>
            <a:off x="8245524" y="5447258"/>
            <a:ext cx="438150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冥想引导</a:t>
            </a:r>
          </a:p>
        </p:txBody>
      </p:sp>
      <p:sp>
        <p:nvSpPr>
          <p:cNvPr id="1136" name="T1136"/>
          <p:cNvSpPr txBox="1"/>
          <p:nvPr/>
        </p:nvSpPr>
        <p:spPr>
          <a:xfrm>
            <a:off x="8683674" y="5447258"/>
            <a:ext cx="1097607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：呼吸训练 / 情绪疏导</a:t>
            </a:r>
          </a:p>
        </p:txBody>
      </p:sp>
      <p:sp>
        <p:nvSpPr>
          <p:cNvPr id="1137" name="T1137"/>
          <p:cNvSpPr txBox="1"/>
          <p:nvPr/>
        </p:nvSpPr>
        <p:spPr>
          <a:xfrm>
            <a:off x="8245524" y="5622428"/>
            <a:ext cx="657225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 b="1">
                <a:solidFill>
                  <a:srgbClr val="f5f8fc"/>
                </a:solidFill>
                <a:latin typeface="Microsoft YaHei"/>
                <a:ea typeface="Microsoft YaHei"/>
              </a:rPr>
              <a:t>语音情绪识别</a:t>
            </a:r>
          </a:p>
        </p:txBody>
      </p:sp>
      <p:sp>
        <p:nvSpPr>
          <p:cNvPr id="1138" name="T1138"/>
          <p:cNvSpPr txBox="1"/>
          <p:nvPr/>
        </p:nvSpPr>
        <p:spPr>
          <a:xfrm>
            <a:off x="8902749" y="5622428"/>
            <a:ext cx="1204912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62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：感知家庭成员情绪状态</a:t>
            </a:r>
          </a:p>
        </p:txBody>
      </p:sp>
      <p:sp>
        <p:nvSpPr>
          <p:cNvPr id="1139" name="R1139"/>
          <p:cNvSpPr/>
          <p:nvPr/>
        </p:nvSpPr>
        <p:spPr>
          <a:xfrm>
            <a:off x="381000" y="6011912"/>
            <a:ext cx="11430000" cy="5334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40" name="T1140"/>
          <p:cNvSpPr txBox="1"/>
          <p:nvPr/>
        </p:nvSpPr>
        <p:spPr>
          <a:xfrm>
            <a:off x="619125" y="6235749"/>
            <a:ext cx="7429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5f8fc"/>
                </a:solidFill>
                <a:latin typeface="Microsoft YaHei"/>
                <a:ea typeface="Microsoft YaHei"/>
              </a:rPr>
              <a:t>技术演进路径</a:t>
            </a:r>
          </a:p>
        </p:txBody>
      </p:sp>
      <p:sp>
        <p:nvSpPr>
          <p:cNvPr id="1141" name="R1141"/>
          <p:cNvSpPr/>
          <p:nvPr/>
        </p:nvSpPr>
        <p:spPr>
          <a:xfrm>
            <a:off x="1552575" y="6154787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142" name="T1142"/>
          <p:cNvSpPr txBox="1"/>
          <p:nvPr/>
        </p:nvSpPr>
        <p:spPr>
          <a:xfrm>
            <a:off x="1643955" y="6245274"/>
            <a:ext cx="6474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143" name="T1143"/>
          <p:cNvSpPr txBox="1"/>
          <p:nvPr/>
        </p:nvSpPr>
        <p:spPr>
          <a:xfrm>
            <a:off x="1895475" y="6169074"/>
            <a:ext cx="403175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f5f8fc"/>
                </a:solidFill>
                <a:latin typeface="Microsoft YaHei"/>
                <a:ea typeface="Microsoft YaHei"/>
              </a:rPr>
              <a:t>单点 AI</a:t>
            </a:r>
          </a:p>
        </p:txBody>
      </p:sp>
      <p:sp>
        <p:nvSpPr>
          <p:cNvPr id="1144" name="T1144"/>
          <p:cNvSpPr txBox="1"/>
          <p:nvPr/>
        </p:nvSpPr>
        <p:spPr>
          <a:xfrm>
            <a:off x="1895475" y="6321474"/>
            <a:ext cx="12001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对话框式健康教练（当前）</a:t>
            </a:r>
          </a:p>
        </p:txBody>
      </p:sp>
      <p:sp>
        <p:nvSpPr>
          <p:cNvPr id="1145" name="T1145"/>
          <p:cNvSpPr txBox="1"/>
          <p:nvPr/>
        </p:nvSpPr>
        <p:spPr>
          <a:xfrm>
            <a:off x="3936206" y="6235749"/>
            <a:ext cx="12382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8c42">
                    <a:alpha val="70000"/>
                  </a:srgbClr>
                </a:solidFill>
                <a:latin typeface="Microsoft YaHei"/>
                <a:ea typeface="Microsoft YaHei"/>
              </a:rPr>
              <a:t>→</a:t>
            </a:r>
          </a:p>
        </p:txBody>
      </p:sp>
      <p:sp>
        <p:nvSpPr>
          <p:cNvPr id="1146" name="R1146"/>
          <p:cNvSpPr/>
          <p:nvPr/>
        </p:nvSpPr>
        <p:spPr>
          <a:xfrm>
            <a:off x="4117181" y="61452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5ab0ff">
              <a:alpha val="15000"/>
            </a:srgbClr>
          </a:solidFill>
          <a:ln w="12700">
            <a:solidFill>
              <a:srgbClr val="5ab0ff">
                <a:alpha val="50000"/>
              </a:srgbClr>
            </a:solidFill>
          </a:ln>
        </p:spPr>
      </p:sp>
      <p:sp>
        <p:nvSpPr>
          <p:cNvPr id="1147" name="T1147"/>
          <p:cNvSpPr txBox="1"/>
          <p:nvPr/>
        </p:nvSpPr>
        <p:spPr>
          <a:xfrm>
            <a:off x="4218086" y="6245274"/>
            <a:ext cx="6474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5ab0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148" name="T1148"/>
          <p:cNvSpPr txBox="1"/>
          <p:nvPr/>
        </p:nvSpPr>
        <p:spPr>
          <a:xfrm>
            <a:off x="4479131" y="6169074"/>
            <a:ext cx="714375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f5f8fc"/>
                </a:solidFill>
                <a:latin typeface="Microsoft YaHei"/>
                <a:ea typeface="Microsoft YaHei"/>
              </a:rPr>
              <a:t>家庭数字孪生</a:t>
            </a:r>
          </a:p>
        </p:txBody>
      </p:sp>
      <p:sp>
        <p:nvSpPr>
          <p:cNvPr id="1149" name="T1149"/>
          <p:cNvSpPr txBox="1"/>
          <p:nvPr/>
        </p:nvSpPr>
        <p:spPr>
          <a:xfrm>
            <a:off x="4479131" y="6321474"/>
            <a:ext cx="1149994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"如果……会怎样"推式规划</a:t>
            </a:r>
          </a:p>
        </p:txBody>
      </p:sp>
      <p:sp>
        <p:nvSpPr>
          <p:cNvPr id="1150" name="T1150"/>
          <p:cNvSpPr txBox="1"/>
          <p:nvPr/>
        </p:nvSpPr>
        <p:spPr>
          <a:xfrm>
            <a:off x="6500812" y="6235749"/>
            <a:ext cx="12382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8c42">
                    <a:alpha val="70000"/>
                  </a:srgbClr>
                </a:solidFill>
                <a:latin typeface="Microsoft YaHei"/>
                <a:ea typeface="Microsoft YaHei"/>
              </a:rPr>
              <a:t>→</a:t>
            </a:r>
          </a:p>
        </p:txBody>
      </p:sp>
      <p:sp>
        <p:nvSpPr>
          <p:cNvPr id="1151" name="R1151"/>
          <p:cNvSpPr/>
          <p:nvPr/>
        </p:nvSpPr>
        <p:spPr>
          <a:xfrm>
            <a:off x="6681787" y="61452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5ab0ff">
              <a:alpha val="15000"/>
            </a:srgbClr>
          </a:solidFill>
          <a:ln w="12700">
            <a:solidFill>
              <a:srgbClr val="5ab0ff">
                <a:alpha val="50000"/>
              </a:srgbClr>
            </a:solidFill>
          </a:ln>
        </p:spPr>
      </p:sp>
      <p:sp>
        <p:nvSpPr>
          <p:cNvPr id="1152" name="T1152"/>
          <p:cNvSpPr txBox="1"/>
          <p:nvPr/>
        </p:nvSpPr>
        <p:spPr>
          <a:xfrm>
            <a:off x="6782692" y="6245274"/>
            <a:ext cx="6474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5ab0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153" name="T1153"/>
          <p:cNvSpPr txBox="1"/>
          <p:nvPr/>
        </p:nvSpPr>
        <p:spPr>
          <a:xfrm>
            <a:off x="7043737" y="6169074"/>
            <a:ext cx="876002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f5f8fc"/>
                </a:solidFill>
                <a:latin typeface="Microsoft YaHei"/>
                <a:ea typeface="Microsoft YaHei"/>
              </a:rPr>
              <a:t>具身智能 × 穿戴</a:t>
            </a:r>
          </a:p>
        </p:txBody>
      </p:sp>
      <p:sp>
        <p:nvSpPr>
          <p:cNvPr id="1154" name="T1154"/>
          <p:cNvSpPr txBox="1"/>
          <p:nvPr/>
        </p:nvSpPr>
        <p:spPr>
          <a:xfrm>
            <a:off x="7043737" y="6321474"/>
            <a:ext cx="1208186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感知–决策–执行生活场闭环</a:t>
            </a:r>
          </a:p>
        </p:txBody>
      </p:sp>
      <p:sp>
        <p:nvSpPr>
          <p:cNvPr id="1155" name="T1155"/>
          <p:cNvSpPr txBox="1"/>
          <p:nvPr/>
        </p:nvSpPr>
        <p:spPr>
          <a:xfrm>
            <a:off x="9065418" y="6235749"/>
            <a:ext cx="12382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8c42">
                    <a:alpha val="70000"/>
                  </a:srgbClr>
                </a:solidFill>
                <a:latin typeface="Microsoft YaHei"/>
                <a:ea typeface="Microsoft YaHei"/>
              </a:rPr>
              <a:t>→</a:t>
            </a:r>
          </a:p>
        </p:txBody>
      </p:sp>
      <p:sp>
        <p:nvSpPr>
          <p:cNvPr id="1156" name="R1156"/>
          <p:cNvSpPr/>
          <p:nvPr/>
        </p:nvSpPr>
        <p:spPr>
          <a:xfrm>
            <a:off x="9246393" y="6145262"/>
            <a:ext cx="266700" cy="266700"/>
          </a:xfrm>
          <a:prstGeom prst="roundRect">
            <a:avLst>
              <a:gd name="adj" fmla="val 50000"/>
            </a:avLst>
          </a:prstGeom>
          <a:solidFill>
            <a:srgbClr val="10b981">
              <a:alpha val="15000"/>
            </a:srgbClr>
          </a:solidFill>
          <a:ln w="12700">
            <a:solidFill>
              <a:srgbClr val="10b981">
                <a:alpha val="50000"/>
              </a:srgbClr>
            </a:solidFill>
          </a:ln>
        </p:spPr>
      </p:sp>
      <p:sp>
        <p:nvSpPr>
          <p:cNvPr id="1157" name="T1157"/>
          <p:cNvSpPr txBox="1"/>
          <p:nvPr/>
        </p:nvSpPr>
        <p:spPr>
          <a:xfrm>
            <a:off x="9347299" y="6245274"/>
            <a:ext cx="6474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 b="1">
                <a:solidFill>
                  <a:srgbClr val="10b981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1158" name="T1158"/>
          <p:cNvSpPr txBox="1"/>
          <p:nvPr/>
        </p:nvSpPr>
        <p:spPr>
          <a:xfrm>
            <a:off x="9608343" y="6169074"/>
            <a:ext cx="476250" cy="1785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37" b="1">
                <a:solidFill>
                  <a:srgbClr val="f5f8fc"/>
                </a:solidFill>
                <a:latin typeface="Microsoft YaHei"/>
                <a:ea typeface="Microsoft YaHei"/>
              </a:rPr>
              <a:t>开放生态</a:t>
            </a:r>
          </a:p>
        </p:txBody>
      </p:sp>
      <p:sp>
        <p:nvSpPr>
          <p:cNvPr id="1159" name="T1159"/>
          <p:cNvSpPr txBox="1"/>
          <p:nvPr/>
        </p:nvSpPr>
        <p:spPr>
          <a:xfrm>
            <a:off x="9608343" y="6321474"/>
            <a:ext cx="1434851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家庭健康服务超级入口（2029）</a:t>
            </a:r>
          </a:p>
        </p:txBody>
      </p:sp>
      <p:sp>
        <p:nvSpPr>
          <p:cNvPr id="1160" name="T1160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06 — 未来展望</a:t>
            </a:r>
          </a:p>
        </p:txBody>
      </p:sp>
      <p:sp>
        <p:nvSpPr>
          <p:cNvPr id="1161" name="T1161"/>
          <p:cNvSpPr txBox="1"/>
          <p:nvPr/>
        </p:nvSpPr>
        <p:spPr>
          <a:xfrm>
            <a:off x="1738610" y="257175"/>
            <a:ext cx="3810297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未来展望：AI 健康教练走进生活场</a:t>
            </a:r>
          </a:p>
        </p:txBody>
      </p:sp>
      <p:sp>
        <p:nvSpPr>
          <p:cNvPr id="1162" name="T1162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06 — 未来展望</a:t>
            </a:r>
          </a:p>
        </p:txBody>
      </p:sp>
      <p:sp>
        <p:nvSpPr>
          <p:cNvPr id="1163" name="T1163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64" name="R1164"/>
          <p:cNvSpPr/>
          <p:nvPr/>
        </p:nvSpPr>
        <p:spPr>
          <a:xfrm>
            <a:off x="381000" y="762000"/>
            <a:ext cx="5648325" cy="2414587"/>
          </a:xfrm>
          <a:prstGeom prst="roundRect">
            <a:avLst>
              <a:gd name="adj" fmla="val 552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65" name="R1165"/>
          <p:cNvSpPr/>
          <p:nvPr/>
        </p:nvSpPr>
        <p:spPr>
          <a:xfrm>
            <a:off x="390525" y="771525"/>
            <a:ext cx="38100" cy="2395537"/>
          </a:xfrm>
          <a:prstGeom prst="rect">
            <a:avLst/>
          </a:prstGeom>
          <a:solidFill>
            <a:srgbClr val="5ab0ff"/>
          </a:solidFill>
        </p:spPr>
      </p:sp>
      <p:sp>
        <p:nvSpPr>
          <p:cNvPr id="1166" name="R1166"/>
          <p:cNvSpPr/>
          <p:nvPr/>
        </p:nvSpPr>
        <p:spPr>
          <a:xfrm>
            <a:off x="581025" y="942975"/>
            <a:ext cx="323850" cy="323850"/>
          </a:xfrm>
          <a:prstGeom prst="roundRect">
            <a:avLst>
              <a:gd name="adj" fmla="val 26470"/>
            </a:avLst>
          </a:prstGeom>
          <a:solidFill>
            <a:srgbClr val="5ab0ff"/>
          </a:solidFill>
        </p:spPr>
      </p:sp>
      <p:sp>
        <p:nvSpPr>
          <p:cNvPr id="1167" name="T1167"/>
          <p:cNvSpPr txBox="1"/>
          <p:nvPr/>
        </p:nvSpPr>
        <p:spPr>
          <a:xfrm>
            <a:off x="661987" y="1047750"/>
            <a:ext cx="161925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fffff"/>
                </a:solidFill>
                <a:latin typeface="Microsoft YaHei"/>
                <a:ea typeface="Microsoft YaHei"/>
              </a:rPr>
              <a:t>校</a:t>
            </a:r>
          </a:p>
        </p:txBody>
      </p:sp>
      <p:sp>
        <p:nvSpPr>
          <p:cNvPr id="1168" name="T1168"/>
          <p:cNvSpPr txBox="1"/>
          <p:nvPr/>
        </p:nvSpPr>
        <p:spPr>
          <a:xfrm>
            <a:off x="1000125" y="1047750"/>
            <a:ext cx="1144637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5f8fc"/>
                </a:solidFill>
                <a:latin typeface="Microsoft YaHei"/>
                <a:ea typeface="Microsoft YaHei"/>
              </a:rPr>
              <a:t>学校 / 教育机构</a:t>
            </a:r>
          </a:p>
        </p:txBody>
      </p:sp>
      <p:sp>
        <p:nvSpPr>
          <p:cNvPr id="1169" name="T1169"/>
          <p:cNvSpPr txBox="1"/>
          <p:nvPr/>
        </p:nvSpPr>
        <p:spPr>
          <a:xfrm>
            <a:off x="2220962" y="1095375"/>
            <a:ext cx="8382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学生心理健康服务</a:t>
            </a:r>
          </a:p>
        </p:txBody>
      </p:sp>
      <p:sp>
        <p:nvSpPr>
          <p:cNvPr id="1170" name="T1170"/>
          <p:cNvSpPr txBox="1"/>
          <p:nvPr/>
        </p:nvSpPr>
        <p:spPr>
          <a:xfrm>
            <a:off x="581025" y="1390650"/>
            <a:ext cx="18627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学生心理问题高发：初中抑郁检出率</a:t>
            </a:r>
          </a:p>
        </p:txBody>
      </p:sp>
      <p:sp>
        <p:nvSpPr>
          <p:cNvPr id="1171" name="T1171"/>
          <p:cNvSpPr txBox="1"/>
          <p:nvPr/>
        </p:nvSpPr>
        <p:spPr>
          <a:xfrm>
            <a:off x="2443757" y="1390650"/>
            <a:ext cx="350639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24.6%</a:t>
            </a:r>
          </a:p>
        </p:txBody>
      </p:sp>
      <p:sp>
        <p:nvSpPr>
          <p:cNvPr id="1172" name="T1172"/>
          <p:cNvSpPr txBox="1"/>
          <p:nvPr/>
        </p:nvSpPr>
        <p:spPr>
          <a:xfrm>
            <a:off x="2794396" y="1390650"/>
            <a:ext cx="3768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、高中</a:t>
            </a:r>
          </a:p>
        </p:txBody>
      </p:sp>
      <p:sp>
        <p:nvSpPr>
          <p:cNvPr id="1173" name="T1173"/>
          <p:cNvSpPr txBox="1"/>
          <p:nvPr/>
        </p:nvSpPr>
        <p:spPr>
          <a:xfrm>
            <a:off x="3171229" y="1390650"/>
            <a:ext cx="350639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29.1%</a:t>
            </a:r>
          </a:p>
        </p:txBody>
      </p:sp>
      <p:sp>
        <p:nvSpPr>
          <p:cNvPr id="1174" name="T1174"/>
          <p:cNvSpPr txBox="1"/>
          <p:nvPr/>
        </p:nvSpPr>
        <p:spPr>
          <a:xfrm>
            <a:off x="3521868" y="1390650"/>
            <a:ext cx="229701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，专业心理老师缺口 20 万+，学校亟需 AI 工</a:t>
            </a:r>
          </a:p>
        </p:txBody>
      </p:sp>
      <p:sp>
        <p:nvSpPr>
          <p:cNvPr id="1175" name="T1175"/>
          <p:cNvSpPr txBox="1"/>
          <p:nvPr/>
        </p:nvSpPr>
        <p:spPr>
          <a:xfrm>
            <a:off x="581025" y="1567755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具补位。</a:t>
            </a:r>
          </a:p>
        </p:txBody>
      </p:sp>
      <p:sp>
        <p:nvSpPr>
          <p:cNvPr id="1176" name="R1176"/>
          <p:cNvSpPr/>
          <p:nvPr/>
        </p:nvSpPr>
        <p:spPr>
          <a:xfrm>
            <a:off x="581025" y="2779514"/>
            <a:ext cx="700980" cy="216098"/>
          </a:xfrm>
          <a:prstGeom prst="roundRect">
            <a:avLst>
              <a:gd name="adj" fmla="val 22038"/>
            </a:avLst>
          </a:prstGeom>
          <a:solidFill>
            <a:srgbClr val="5ab0ff">
              <a:alpha val="10000"/>
            </a:srgbClr>
          </a:solidFill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1177" name="T1177"/>
          <p:cNvSpPr txBox="1"/>
          <p:nvPr/>
        </p:nvSpPr>
        <p:spPr>
          <a:xfrm>
            <a:off x="666750" y="2850951"/>
            <a:ext cx="52953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7cc0ff"/>
                </a:solidFill>
                <a:latin typeface="Microsoft YaHei"/>
                <a:ea typeface="Microsoft YaHei"/>
              </a:rPr>
              <a:t>AI 心理助手</a:t>
            </a:r>
          </a:p>
        </p:txBody>
      </p:sp>
      <p:sp>
        <p:nvSpPr>
          <p:cNvPr id="1178" name="R1178"/>
          <p:cNvSpPr/>
          <p:nvPr/>
        </p:nvSpPr>
        <p:spPr>
          <a:xfrm>
            <a:off x="1339155" y="2779514"/>
            <a:ext cx="971550" cy="216098"/>
          </a:xfrm>
          <a:prstGeom prst="roundRect">
            <a:avLst>
              <a:gd name="adj" fmla="val 22038"/>
            </a:avLst>
          </a:prstGeom>
          <a:solidFill>
            <a:srgbClr val="5ab0ff">
              <a:alpha val="10000"/>
            </a:srgbClr>
          </a:solidFill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1179" name="T1179"/>
          <p:cNvSpPr txBox="1"/>
          <p:nvPr/>
        </p:nvSpPr>
        <p:spPr>
          <a:xfrm>
            <a:off x="1424880" y="2850951"/>
            <a:ext cx="80010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7cc0ff"/>
                </a:solidFill>
                <a:latin typeface="Microsoft YaHei"/>
                <a:ea typeface="Microsoft YaHei"/>
              </a:rPr>
              <a:t>一生一策心理档案</a:t>
            </a:r>
          </a:p>
        </p:txBody>
      </p:sp>
      <p:sp>
        <p:nvSpPr>
          <p:cNvPr id="1180" name="R1180"/>
          <p:cNvSpPr/>
          <p:nvPr/>
        </p:nvSpPr>
        <p:spPr>
          <a:xfrm>
            <a:off x="2367855" y="2779514"/>
            <a:ext cx="571500" cy="216098"/>
          </a:xfrm>
          <a:prstGeom prst="roundRect">
            <a:avLst>
              <a:gd name="adj" fmla="val 22038"/>
            </a:avLst>
          </a:prstGeom>
          <a:solidFill>
            <a:srgbClr val="5ab0ff">
              <a:alpha val="10000"/>
            </a:srgbClr>
          </a:solidFill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1181" name="T1181"/>
          <p:cNvSpPr txBox="1"/>
          <p:nvPr/>
        </p:nvSpPr>
        <p:spPr>
          <a:xfrm>
            <a:off x="2453580" y="2850951"/>
            <a:ext cx="4000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7cc0ff"/>
                </a:solidFill>
                <a:latin typeface="Microsoft YaHei"/>
                <a:ea typeface="Microsoft YaHei"/>
              </a:rPr>
              <a:t>分级预警</a:t>
            </a:r>
          </a:p>
        </p:txBody>
      </p:sp>
      <p:sp>
        <p:nvSpPr>
          <p:cNvPr id="1182" name="R1182"/>
          <p:cNvSpPr/>
          <p:nvPr/>
        </p:nvSpPr>
        <p:spPr>
          <a:xfrm>
            <a:off x="2996505" y="2779514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5ab0ff">
              <a:alpha val="10000"/>
            </a:srgbClr>
          </a:solidFill>
          <a:ln w="12700">
            <a:solidFill>
              <a:srgbClr val="5ab0ff">
                <a:alpha val="25000"/>
              </a:srgbClr>
            </a:solidFill>
          </a:ln>
        </p:spPr>
      </p:sp>
      <p:sp>
        <p:nvSpPr>
          <p:cNvPr id="1183" name="T1183"/>
          <p:cNvSpPr txBox="1"/>
          <p:nvPr/>
        </p:nvSpPr>
        <p:spPr>
          <a:xfrm>
            <a:off x="3082230" y="2850951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7cc0ff"/>
                </a:solidFill>
                <a:latin typeface="Microsoft YaHei"/>
                <a:ea typeface="Microsoft YaHei"/>
              </a:rPr>
              <a:t>家校协同干预</a:t>
            </a:r>
          </a:p>
        </p:txBody>
      </p:sp>
      <p:sp>
        <p:nvSpPr>
          <p:cNvPr id="1184" name="R1184"/>
          <p:cNvSpPr/>
          <p:nvPr/>
        </p:nvSpPr>
        <p:spPr>
          <a:xfrm>
            <a:off x="3882330" y="2779514"/>
            <a:ext cx="1256407" cy="216098"/>
          </a:xfrm>
          <a:prstGeom prst="roundRect">
            <a:avLst>
              <a:gd name="adj" fmla="val 17630"/>
            </a:avLst>
          </a:prstGeom>
          <a:solidFill>
            <a:srgbClr val="10b981">
              <a:alpha val="10000"/>
            </a:srgbClr>
          </a:solidFill>
          <a:ln w="12700">
            <a:solidFill>
              <a:srgbClr val="10b981">
                <a:alpha val="25000"/>
              </a:srgbClr>
            </a:solidFill>
          </a:ln>
        </p:spPr>
      </p:sp>
      <p:sp>
        <p:nvSpPr>
          <p:cNvPr id="1185" name="T1185"/>
          <p:cNvSpPr txBox="1"/>
          <p:nvPr/>
        </p:nvSpPr>
        <p:spPr>
          <a:xfrm>
            <a:off x="3958530" y="2858988"/>
            <a:ext cx="1104007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10b981"/>
                </a:solidFill>
                <a:latin typeface="Microsoft YaHei"/>
                <a:ea typeface="Microsoft YaHei"/>
              </a:rPr>
              <a:t>政策明确支持 AI 心理助手</a:t>
            </a:r>
          </a:p>
        </p:txBody>
      </p:sp>
      <p:sp>
        <p:nvSpPr>
          <p:cNvPr id="1186" name="R1186"/>
          <p:cNvSpPr/>
          <p:nvPr/>
        </p:nvSpPr>
        <p:spPr>
          <a:xfrm>
            <a:off x="6162675" y="762000"/>
            <a:ext cx="5648325" cy="2414587"/>
          </a:xfrm>
          <a:prstGeom prst="roundRect">
            <a:avLst>
              <a:gd name="adj" fmla="val 552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187" name="R1187"/>
          <p:cNvSpPr/>
          <p:nvPr/>
        </p:nvSpPr>
        <p:spPr>
          <a:xfrm>
            <a:off x="6172200" y="771525"/>
            <a:ext cx="38100" cy="2395537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1188" name="R1188"/>
          <p:cNvSpPr/>
          <p:nvPr/>
        </p:nvSpPr>
        <p:spPr>
          <a:xfrm>
            <a:off x="6362700" y="942975"/>
            <a:ext cx="323850" cy="323850"/>
          </a:xfrm>
          <a:prstGeom prst="roundRect">
            <a:avLst>
              <a:gd name="adj" fmla="val 26470"/>
            </a:avLst>
          </a:prstGeom>
          <a:solidFill>
            <a:srgbClr val="10b981"/>
          </a:solidFill>
        </p:spPr>
      </p:sp>
      <p:sp>
        <p:nvSpPr>
          <p:cNvPr id="1189" name="T1189"/>
          <p:cNvSpPr txBox="1"/>
          <p:nvPr/>
        </p:nvSpPr>
        <p:spPr>
          <a:xfrm>
            <a:off x="6443662" y="1047750"/>
            <a:ext cx="161925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fffff"/>
                </a:solidFill>
                <a:latin typeface="Microsoft YaHei"/>
                <a:ea typeface="Microsoft YaHei"/>
              </a:rPr>
              <a:t>企</a:t>
            </a:r>
          </a:p>
        </p:txBody>
      </p:sp>
      <p:sp>
        <p:nvSpPr>
          <p:cNvPr id="1190" name="T1190"/>
          <p:cNvSpPr txBox="1"/>
          <p:nvPr/>
        </p:nvSpPr>
        <p:spPr>
          <a:xfrm>
            <a:off x="6781800" y="1047750"/>
            <a:ext cx="1144637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5f8fc"/>
                </a:solidFill>
                <a:latin typeface="Microsoft YaHei"/>
                <a:ea typeface="Microsoft YaHei"/>
              </a:rPr>
              <a:t>企业 / 职场健康</a:t>
            </a:r>
          </a:p>
        </p:txBody>
      </p:sp>
      <p:sp>
        <p:nvSpPr>
          <p:cNvPr id="1191" name="T1191"/>
          <p:cNvSpPr txBox="1"/>
          <p:nvPr/>
        </p:nvSpPr>
        <p:spPr>
          <a:xfrm>
            <a:off x="8002637" y="1095375"/>
            <a:ext cx="991492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员工 EAP 与健康管理</a:t>
            </a:r>
          </a:p>
        </p:txBody>
      </p:sp>
      <p:sp>
        <p:nvSpPr>
          <p:cNvPr id="1192" name="T1192"/>
          <p:cNvSpPr txBox="1"/>
          <p:nvPr/>
        </p:nvSpPr>
        <p:spPr>
          <a:xfrm>
            <a:off x="6362700" y="1390650"/>
            <a:ext cx="3805832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员工心理健康与压力管理需求增长，体检后缺健康管理承接；母公司已服务</a:t>
            </a:r>
          </a:p>
        </p:txBody>
      </p:sp>
      <p:sp>
        <p:nvSpPr>
          <p:cNvPr id="1193" name="T1193"/>
          <p:cNvSpPr txBox="1"/>
          <p:nvPr/>
        </p:nvSpPr>
        <p:spPr>
          <a:xfrm>
            <a:off x="10168532" y="1390650"/>
            <a:ext cx="78983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 b="1">
                <a:solidFill>
                  <a:srgbClr val="f5f8fc"/>
                </a:solidFill>
                <a:latin typeface="Microsoft YaHei"/>
                <a:ea typeface="Microsoft YaHei"/>
              </a:rPr>
              <a:t>500+ 政企客户</a:t>
            </a:r>
          </a:p>
        </p:txBody>
      </p:sp>
      <p:sp>
        <p:nvSpPr>
          <p:cNvPr id="1194" name="T1194"/>
          <p:cNvSpPr txBox="1"/>
          <p:nvPr/>
        </p:nvSpPr>
        <p:spPr>
          <a:xfrm>
            <a:off x="10958363" y="1390650"/>
            <a:ext cx="571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，渠道天然</a:t>
            </a:r>
          </a:p>
        </p:txBody>
      </p:sp>
      <p:sp>
        <p:nvSpPr>
          <p:cNvPr id="1195" name="T1195"/>
          <p:cNvSpPr txBox="1"/>
          <p:nvPr/>
        </p:nvSpPr>
        <p:spPr>
          <a:xfrm>
            <a:off x="6362700" y="1567755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打通。</a:t>
            </a:r>
          </a:p>
        </p:txBody>
      </p:sp>
      <p:sp>
        <p:nvSpPr>
          <p:cNvPr id="1196" name="R1196"/>
          <p:cNvSpPr/>
          <p:nvPr/>
        </p:nvSpPr>
        <p:spPr>
          <a:xfrm>
            <a:off x="6362700" y="2779514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10b981">
              <a:alpha val="10000"/>
            </a:srgbClr>
          </a:solidFill>
          <a:ln w="12700">
            <a:solidFill>
              <a:srgbClr val="10b981">
                <a:alpha val="25000"/>
              </a:srgbClr>
            </a:solidFill>
          </a:ln>
        </p:spPr>
      </p:sp>
      <p:sp>
        <p:nvSpPr>
          <p:cNvPr id="1197" name="T1197"/>
          <p:cNvSpPr txBox="1"/>
          <p:nvPr/>
        </p:nvSpPr>
        <p:spPr>
          <a:xfrm>
            <a:off x="6448425" y="2850951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3ed6a3"/>
                </a:solidFill>
                <a:latin typeface="Microsoft YaHei"/>
                <a:ea typeface="Microsoft YaHei"/>
              </a:rPr>
              <a:t>员工健康测评</a:t>
            </a:r>
          </a:p>
        </p:txBody>
      </p:sp>
      <p:sp>
        <p:nvSpPr>
          <p:cNvPr id="1198" name="R1198"/>
          <p:cNvSpPr/>
          <p:nvPr/>
        </p:nvSpPr>
        <p:spPr>
          <a:xfrm>
            <a:off x="7191375" y="2779514"/>
            <a:ext cx="700980" cy="216098"/>
          </a:xfrm>
          <a:prstGeom prst="roundRect">
            <a:avLst>
              <a:gd name="adj" fmla="val 22038"/>
            </a:avLst>
          </a:prstGeom>
          <a:solidFill>
            <a:srgbClr val="10b981">
              <a:alpha val="10000"/>
            </a:srgbClr>
          </a:solidFill>
          <a:ln w="12700">
            <a:solidFill>
              <a:srgbClr val="10b981">
                <a:alpha val="25000"/>
              </a:srgbClr>
            </a:solidFill>
          </a:ln>
        </p:spPr>
      </p:sp>
      <p:sp>
        <p:nvSpPr>
          <p:cNvPr id="1199" name="T1199"/>
          <p:cNvSpPr txBox="1"/>
          <p:nvPr/>
        </p:nvSpPr>
        <p:spPr>
          <a:xfrm>
            <a:off x="7277100" y="2850951"/>
            <a:ext cx="52953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3ed6a3"/>
                </a:solidFill>
                <a:latin typeface="Microsoft YaHei"/>
                <a:ea typeface="Microsoft YaHei"/>
              </a:rPr>
              <a:t>AI 健康教练</a:t>
            </a:r>
          </a:p>
        </p:txBody>
      </p:sp>
      <p:sp>
        <p:nvSpPr>
          <p:cNvPr id="1200" name="R1200"/>
          <p:cNvSpPr/>
          <p:nvPr/>
        </p:nvSpPr>
        <p:spPr>
          <a:xfrm>
            <a:off x="7949505" y="2779514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10b981">
              <a:alpha val="10000"/>
            </a:srgbClr>
          </a:solidFill>
          <a:ln w="12700">
            <a:solidFill>
              <a:srgbClr val="10b981">
                <a:alpha val="25000"/>
              </a:srgbClr>
            </a:solidFill>
          </a:ln>
        </p:spPr>
      </p:sp>
      <p:sp>
        <p:nvSpPr>
          <p:cNvPr id="1201" name="T1201"/>
          <p:cNvSpPr txBox="1"/>
          <p:nvPr/>
        </p:nvSpPr>
        <p:spPr>
          <a:xfrm>
            <a:off x="8035230" y="2850951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3ed6a3"/>
                </a:solidFill>
                <a:latin typeface="Microsoft YaHei"/>
                <a:ea typeface="Microsoft YaHei"/>
              </a:rPr>
              <a:t>干预任务闭环</a:t>
            </a:r>
          </a:p>
        </p:txBody>
      </p:sp>
      <p:sp>
        <p:nvSpPr>
          <p:cNvPr id="1202" name="R1202"/>
          <p:cNvSpPr/>
          <p:nvPr/>
        </p:nvSpPr>
        <p:spPr>
          <a:xfrm>
            <a:off x="8778180" y="2779514"/>
            <a:ext cx="871537" cy="216098"/>
          </a:xfrm>
          <a:prstGeom prst="roundRect">
            <a:avLst>
              <a:gd name="adj" fmla="val 22038"/>
            </a:avLst>
          </a:prstGeom>
          <a:solidFill>
            <a:srgbClr val="10b981">
              <a:alpha val="10000"/>
            </a:srgbClr>
          </a:solidFill>
          <a:ln w="12700">
            <a:solidFill>
              <a:srgbClr val="10b981">
                <a:alpha val="25000"/>
              </a:srgbClr>
            </a:solidFill>
          </a:ln>
        </p:spPr>
      </p:sp>
      <p:sp>
        <p:nvSpPr>
          <p:cNvPr id="1203" name="T1203"/>
          <p:cNvSpPr txBox="1"/>
          <p:nvPr/>
        </p:nvSpPr>
        <p:spPr>
          <a:xfrm>
            <a:off x="8863905" y="2850951"/>
            <a:ext cx="700087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3ed6a3"/>
                </a:solidFill>
                <a:latin typeface="Microsoft YaHei"/>
                <a:ea typeface="Microsoft YaHei"/>
              </a:rPr>
              <a:t>管理层数据看板</a:t>
            </a:r>
          </a:p>
        </p:txBody>
      </p:sp>
      <p:sp>
        <p:nvSpPr>
          <p:cNvPr id="1204" name="R1204"/>
          <p:cNvSpPr/>
          <p:nvPr/>
        </p:nvSpPr>
        <p:spPr>
          <a:xfrm>
            <a:off x="381000" y="3309937"/>
            <a:ext cx="5648325" cy="2414587"/>
          </a:xfrm>
          <a:prstGeom prst="roundRect">
            <a:avLst>
              <a:gd name="adj" fmla="val 552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205" name="R1205"/>
          <p:cNvSpPr/>
          <p:nvPr/>
        </p:nvSpPr>
        <p:spPr>
          <a:xfrm>
            <a:off x="390525" y="3319462"/>
            <a:ext cx="38100" cy="2395537"/>
          </a:xfrm>
          <a:prstGeom prst="rect">
            <a:avLst/>
          </a:prstGeom>
          <a:solidFill>
            <a:srgbClr val="ff8c42"/>
          </a:solidFill>
        </p:spPr>
      </p:sp>
      <p:sp>
        <p:nvSpPr>
          <p:cNvPr id="1206" name="R1206"/>
          <p:cNvSpPr/>
          <p:nvPr/>
        </p:nvSpPr>
        <p:spPr>
          <a:xfrm>
            <a:off x="581025" y="3490912"/>
            <a:ext cx="323850" cy="323850"/>
          </a:xfrm>
          <a:prstGeom prst="roundRect">
            <a:avLst>
              <a:gd name="adj" fmla="val 26470"/>
            </a:avLst>
          </a:prstGeom>
          <a:solidFill>
            <a:srgbClr val="ff8c42"/>
          </a:solidFill>
        </p:spPr>
      </p:sp>
      <p:sp>
        <p:nvSpPr>
          <p:cNvPr id="1207" name="T1207"/>
          <p:cNvSpPr txBox="1"/>
          <p:nvPr/>
        </p:nvSpPr>
        <p:spPr>
          <a:xfrm>
            <a:off x="661987" y="3595687"/>
            <a:ext cx="161925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fffff"/>
                </a:solidFill>
                <a:latin typeface="Microsoft YaHei"/>
                <a:ea typeface="Microsoft YaHei"/>
              </a:rPr>
              <a:t>军</a:t>
            </a:r>
          </a:p>
        </p:txBody>
      </p:sp>
      <p:sp>
        <p:nvSpPr>
          <p:cNvPr id="1208" name="T1208"/>
          <p:cNvSpPr txBox="1"/>
          <p:nvPr/>
        </p:nvSpPr>
        <p:spPr>
          <a:xfrm>
            <a:off x="1000125" y="3595687"/>
            <a:ext cx="820787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5f8fc"/>
                </a:solidFill>
                <a:latin typeface="Microsoft YaHei"/>
                <a:ea typeface="Microsoft YaHei"/>
              </a:rPr>
              <a:t>军队 / 国防</a:t>
            </a:r>
          </a:p>
        </p:txBody>
      </p:sp>
      <p:sp>
        <p:nvSpPr>
          <p:cNvPr id="1209" name="T1209"/>
          <p:cNvSpPr txBox="1"/>
          <p:nvPr/>
        </p:nvSpPr>
        <p:spPr>
          <a:xfrm>
            <a:off x="1897112" y="3643312"/>
            <a:ext cx="1152525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官兵心理健康与韧性训练</a:t>
            </a:r>
          </a:p>
        </p:txBody>
      </p:sp>
      <p:sp>
        <p:nvSpPr>
          <p:cNvPr id="1210" name="T1210"/>
          <p:cNvSpPr txBox="1"/>
          <p:nvPr/>
        </p:nvSpPr>
        <p:spPr>
          <a:xfrm>
            <a:off x="581025" y="3938587"/>
            <a:ext cx="51435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高强度任务下的心理健康监测与危机干预需求；军工领域服务经验（中航工业、航天科工等）形成信任</a:t>
            </a:r>
          </a:p>
        </p:txBody>
      </p:sp>
      <p:sp>
        <p:nvSpPr>
          <p:cNvPr id="1211" name="T1211"/>
          <p:cNvSpPr txBox="1"/>
          <p:nvPr/>
        </p:nvSpPr>
        <p:spPr>
          <a:xfrm>
            <a:off x="581025" y="4115692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背书。</a:t>
            </a:r>
          </a:p>
        </p:txBody>
      </p:sp>
      <p:sp>
        <p:nvSpPr>
          <p:cNvPr id="1212" name="R1212"/>
          <p:cNvSpPr/>
          <p:nvPr/>
        </p:nvSpPr>
        <p:spPr>
          <a:xfrm>
            <a:off x="581025" y="5327451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ff8c42">
              <a:alpha val="10000"/>
            </a:srgbClr>
          </a:solidFill>
          <a:ln w="12700">
            <a:solidFill>
              <a:srgbClr val="ff8c42">
                <a:alpha val="25000"/>
              </a:srgbClr>
            </a:solidFill>
          </a:ln>
        </p:spPr>
      </p:sp>
      <p:sp>
        <p:nvSpPr>
          <p:cNvPr id="1213" name="T1213"/>
          <p:cNvSpPr txBox="1"/>
          <p:nvPr/>
        </p:nvSpPr>
        <p:spPr>
          <a:xfrm>
            <a:off x="666750" y="5398889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a86e"/>
                </a:solidFill>
                <a:latin typeface="Microsoft YaHei"/>
                <a:ea typeface="Microsoft YaHei"/>
              </a:rPr>
              <a:t>心理测评建档</a:t>
            </a:r>
          </a:p>
        </p:txBody>
      </p:sp>
      <p:sp>
        <p:nvSpPr>
          <p:cNvPr id="1214" name="R1214"/>
          <p:cNvSpPr/>
          <p:nvPr/>
        </p:nvSpPr>
        <p:spPr>
          <a:xfrm>
            <a:off x="1409700" y="5327451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ff8c42">
              <a:alpha val="10000"/>
            </a:srgbClr>
          </a:solidFill>
          <a:ln w="12700">
            <a:solidFill>
              <a:srgbClr val="ff8c42">
                <a:alpha val="25000"/>
              </a:srgbClr>
            </a:solidFill>
          </a:ln>
        </p:spPr>
      </p:sp>
      <p:sp>
        <p:nvSpPr>
          <p:cNvPr id="1215" name="T1215"/>
          <p:cNvSpPr txBox="1"/>
          <p:nvPr/>
        </p:nvSpPr>
        <p:spPr>
          <a:xfrm>
            <a:off x="1495425" y="5398889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a86e"/>
                </a:solidFill>
                <a:latin typeface="Microsoft YaHei"/>
                <a:ea typeface="Microsoft YaHei"/>
              </a:rPr>
              <a:t>韧性训练任务</a:t>
            </a:r>
          </a:p>
        </p:txBody>
      </p:sp>
      <p:sp>
        <p:nvSpPr>
          <p:cNvPr id="1216" name="R1216"/>
          <p:cNvSpPr/>
          <p:nvPr/>
        </p:nvSpPr>
        <p:spPr>
          <a:xfrm>
            <a:off x="2238375" y="5327451"/>
            <a:ext cx="571500" cy="216098"/>
          </a:xfrm>
          <a:prstGeom prst="roundRect">
            <a:avLst>
              <a:gd name="adj" fmla="val 22038"/>
            </a:avLst>
          </a:prstGeom>
          <a:solidFill>
            <a:srgbClr val="ff8c42">
              <a:alpha val="10000"/>
            </a:srgbClr>
          </a:solidFill>
          <a:ln w="12700">
            <a:solidFill>
              <a:srgbClr val="ff8c42">
                <a:alpha val="25000"/>
              </a:srgbClr>
            </a:solidFill>
          </a:ln>
        </p:spPr>
      </p:sp>
      <p:sp>
        <p:nvSpPr>
          <p:cNvPr id="1217" name="T1217"/>
          <p:cNvSpPr txBox="1"/>
          <p:nvPr/>
        </p:nvSpPr>
        <p:spPr>
          <a:xfrm>
            <a:off x="2324100" y="5398889"/>
            <a:ext cx="4000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a86e"/>
                </a:solidFill>
                <a:latin typeface="Microsoft YaHei"/>
                <a:ea typeface="Microsoft YaHei"/>
              </a:rPr>
              <a:t>智能预警</a:t>
            </a:r>
          </a:p>
        </p:txBody>
      </p:sp>
      <p:sp>
        <p:nvSpPr>
          <p:cNvPr id="1218" name="R1218"/>
          <p:cNvSpPr/>
          <p:nvPr/>
        </p:nvSpPr>
        <p:spPr>
          <a:xfrm>
            <a:off x="2867025" y="5327451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ff8c42">
              <a:alpha val="10000"/>
            </a:srgbClr>
          </a:solidFill>
          <a:ln w="12700">
            <a:solidFill>
              <a:srgbClr val="ff8c42">
                <a:alpha val="25000"/>
              </a:srgbClr>
            </a:solidFill>
          </a:ln>
        </p:spPr>
      </p:sp>
      <p:sp>
        <p:nvSpPr>
          <p:cNvPr id="1219" name="T1219"/>
          <p:cNvSpPr txBox="1"/>
          <p:nvPr/>
        </p:nvSpPr>
        <p:spPr>
          <a:xfrm>
            <a:off x="2952750" y="5398889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ffa86e"/>
                </a:solidFill>
                <a:latin typeface="Microsoft YaHei"/>
                <a:ea typeface="Microsoft YaHei"/>
              </a:rPr>
              <a:t>全程健康档案</a:t>
            </a:r>
          </a:p>
        </p:txBody>
      </p:sp>
      <p:sp>
        <p:nvSpPr>
          <p:cNvPr id="1220" name="R1220"/>
          <p:cNvSpPr/>
          <p:nvPr/>
        </p:nvSpPr>
        <p:spPr>
          <a:xfrm>
            <a:off x="6162675" y="3309937"/>
            <a:ext cx="5648325" cy="2414587"/>
          </a:xfrm>
          <a:prstGeom prst="roundRect">
            <a:avLst>
              <a:gd name="adj" fmla="val 5522"/>
            </a:avLst>
          </a:prstGeom>
          <a:gradFill>
            <a:gsLst>
              <a:gs pos="0">
                <a:srgbClr val="17294a"/>
              </a:gs>
              <a:gs pos="100000">
                <a:srgbClr val="101f3b"/>
              </a:gs>
            </a:gsLst>
            <a:lin ang="2700000" scaled="0"/>
          </a:gra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221" name="R1221"/>
          <p:cNvSpPr/>
          <p:nvPr/>
        </p:nvSpPr>
        <p:spPr>
          <a:xfrm>
            <a:off x="6172200" y="3319462"/>
            <a:ext cx="38100" cy="2395537"/>
          </a:xfrm>
          <a:prstGeom prst="rect">
            <a:avLst/>
          </a:prstGeom>
          <a:solidFill>
            <a:srgbClr val="6366f1"/>
          </a:solidFill>
        </p:spPr>
      </p:sp>
      <p:sp>
        <p:nvSpPr>
          <p:cNvPr id="1222" name="R1222"/>
          <p:cNvSpPr/>
          <p:nvPr/>
        </p:nvSpPr>
        <p:spPr>
          <a:xfrm>
            <a:off x="6362700" y="3490912"/>
            <a:ext cx="323850" cy="323850"/>
          </a:xfrm>
          <a:prstGeom prst="roundRect">
            <a:avLst>
              <a:gd name="adj" fmla="val 26470"/>
            </a:avLst>
          </a:prstGeom>
          <a:solidFill>
            <a:srgbClr val="6366f1"/>
          </a:solidFill>
        </p:spPr>
      </p:sp>
      <p:sp>
        <p:nvSpPr>
          <p:cNvPr id="1223" name="T1223"/>
          <p:cNvSpPr txBox="1"/>
          <p:nvPr/>
        </p:nvSpPr>
        <p:spPr>
          <a:xfrm>
            <a:off x="6443662" y="3595687"/>
            <a:ext cx="161925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fffff"/>
                </a:solidFill>
                <a:latin typeface="Microsoft YaHei"/>
                <a:ea typeface="Microsoft YaHei"/>
              </a:rPr>
              <a:t>警</a:t>
            </a:r>
          </a:p>
        </p:txBody>
      </p:sp>
      <p:sp>
        <p:nvSpPr>
          <p:cNvPr id="1224" name="T1224"/>
          <p:cNvSpPr txBox="1"/>
          <p:nvPr/>
        </p:nvSpPr>
        <p:spPr>
          <a:xfrm>
            <a:off x="6781800" y="3595687"/>
            <a:ext cx="820787" cy="24288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75" b="1">
                <a:solidFill>
                  <a:srgbClr val="f5f8fc"/>
                </a:solidFill>
                <a:latin typeface="Microsoft YaHei"/>
                <a:ea typeface="Microsoft YaHei"/>
              </a:rPr>
              <a:t>公安 / 政法</a:t>
            </a:r>
          </a:p>
        </p:txBody>
      </p:sp>
      <p:sp>
        <p:nvSpPr>
          <p:cNvPr id="1225" name="T1225"/>
          <p:cNvSpPr txBox="1"/>
          <p:nvPr/>
        </p:nvSpPr>
        <p:spPr>
          <a:xfrm>
            <a:off x="7678787" y="3643312"/>
            <a:ext cx="8382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一线民警心理服务</a:t>
            </a:r>
          </a:p>
        </p:txBody>
      </p:sp>
      <p:sp>
        <p:nvSpPr>
          <p:cNvPr id="1226" name="T1226"/>
          <p:cNvSpPr txBox="1"/>
          <p:nvPr/>
        </p:nvSpPr>
        <p:spPr>
          <a:xfrm>
            <a:off x="6362700" y="3938587"/>
            <a:ext cx="4860577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一线民警高压倦怠与创伤后应激（PTSD）干预需求突出；政府客户服务经验保障涉密合规交付。</a:t>
            </a:r>
          </a:p>
        </p:txBody>
      </p:sp>
      <p:sp>
        <p:nvSpPr>
          <p:cNvPr id="1227" name="R1227"/>
          <p:cNvSpPr/>
          <p:nvPr/>
        </p:nvSpPr>
        <p:spPr>
          <a:xfrm>
            <a:off x="6362700" y="5327451"/>
            <a:ext cx="571500" cy="216098"/>
          </a:xfrm>
          <a:prstGeom prst="roundRect">
            <a:avLst>
              <a:gd name="adj" fmla="val 22038"/>
            </a:avLst>
          </a:prstGeom>
          <a:solidFill>
            <a:srgbClr val="6366f1">
              <a:alpha val="12000"/>
            </a:srgbClr>
          </a:solidFill>
          <a:ln w="12700">
            <a:solidFill>
              <a:srgbClr val="6366f1">
                <a:alpha val="30000"/>
              </a:srgbClr>
            </a:solidFill>
          </a:ln>
        </p:spPr>
      </p:sp>
      <p:sp>
        <p:nvSpPr>
          <p:cNvPr id="1228" name="T1228"/>
          <p:cNvSpPr txBox="1"/>
          <p:nvPr/>
        </p:nvSpPr>
        <p:spPr>
          <a:xfrm>
            <a:off x="6448425" y="5398889"/>
            <a:ext cx="4000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8b8ef7"/>
                </a:solidFill>
                <a:latin typeface="Microsoft YaHei"/>
                <a:ea typeface="Microsoft YaHei"/>
              </a:rPr>
              <a:t>情绪识别</a:t>
            </a:r>
          </a:p>
        </p:txBody>
      </p:sp>
      <p:sp>
        <p:nvSpPr>
          <p:cNvPr id="1229" name="R1229"/>
          <p:cNvSpPr/>
          <p:nvPr/>
        </p:nvSpPr>
        <p:spPr>
          <a:xfrm>
            <a:off x="6991350" y="5327451"/>
            <a:ext cx="700980" cy="216098"/>
          </a:xfrm>
          <a:prstGeom prst="roundRect">
            <a:avLst>
              <a:gd name="adj" fmla="val 22038"/>
            </a:avLst>
          </a:prstGeom>
          <a:solidFill>
            <a:srgbClr val="6366f1">
              <a:alpha val="12000"/>
            </a:srgbClr>
          </a:solidFill>
          <a:ln w="12700">
            <a:solidFill>
              <a:srgbClr val="6366f1">
                <a:alpha val="30000"/>
              </a:srgbClr>
            </a:solidFill>
          </a:ln>
        </p:spPr>
      </p:sp>
      <p:sp>
        <p:nvSpPr>
          <p:cNvPr id="1230" name="T1230"/>
          <p:cNvSpPr txBox="1"/>
          <p:nvPr/>
        </p:nvSpPr>
        <p:spPr>
          <a:xfrm>
            <a:off x="7077075" y="5398889"/>
            <a:ext cx="52953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8b8ef7"/>
                </a:solidFill>
                <a:latin typeface="Microsoft YaHei"/>
                <a:ea typeface="Microsoft YaHei"/>
              </a:rPr>
              <a:t>AI 分级预警</a:t>
            </a:r>
          </a:p>
        </p:txBody>
      </p:sp>
      <p:sp>
        <p:nvSpPr>
          <p:cNvPr id="1231" name="R1231"/>
          <p:cNvSpPr/>
          <p:nvPr/>
        </p:nvSpPr>
        <p:spPr>
          <a:xfrm>
            <a:off x="7749480" y="5327451"/>
            <a:ext cx="771525" cy="216098"/>
          </a:xfrm>
          <a:prstGeom prst="roundRect">
            <a:avLst>
              <a:gd name="adj" fmla="val 22038"/>
            </a:avLst>
          </a:prstGeom>
          <a:solidFill>
            <a:srgbClr val="6366f1">
              <a:alpha val="12000"/>
            </a:srgbClr>
          </a:solidFill>
          <a:ln w="12700">
            <a:solidFill>
              <a:srgbClr val="6366f1">
                <a:alpha val="30000"/>
              </a:srgbClr>
            </a:solidFill>
          </a:ln>
        </p:spPr>
      </p:sp>
      <p:sp>
        <p:nvSpPr>
          <p:cNvPr id="1232" name="T1232"/>
          <p:cNvSpPr txBox="1"/>
          <p:nvPr/>
        </p:nvSpPr>
        <p:spPr>
          <a:xfrm>
            <a:off x="7835205" y="5398889"/>
            <a:ext cx="600075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8b8ef7"/>
                </a:solidFill>
                <a:latin typeface="Microsoft YaHei"/>
                <a:ea typeface="Microsoft YaHei"/>
              </a:rPr>
              <a:t>心理服务闭环</a:t>
            </a:r>
          </a:p>
        </p:txBody>
      </p:sp>
      <p:sp>
        <p:nvSpPr>
          <p:cNvPr id="1233" name="R1233"/>
          <p:cNvSpPr/>
          <p:nvPr/>
        </p:nvSpPr>
        <p:spPr>
          <a:xfrm>
            <a:off x="8578155" y="5327451"/>
            <a:ext cx="571500" cy="216098"/>
          </a:xfrm>
          <a:prstGeom prst="roundRect">
            <a:avLst>
              <a:gd name="adj" fmla="val 22038"/>
            </a:avLst>
          </a:prstGeom>
          <a:solidFill>
            <a:srgbClr val="6366f1">
              <a:alpha val="12000"/>
            </a:srgbClr>
          </a:solidFill>
          <a:ln w="12700">
            <a:solidFill>
              <a:srgbClr val="6366f1">
                <a:alpha val="30000"/>
              </a:srgbClr>
            </a:solidFill>
          </a:ln>
        </p:spPr>
      </p:sp>
      <p:sp>
        <p:nvSpPr>
          <p:cNvPr id="1234" name="T1234"/>
          <p:cNvSpPr txBox="1"/>
          <p:nvPr/>
        </p:nvSpPr>
        <p:spPr>
          <a:xfrm>
            <a:off x="8663880" y="5398889"/>
            <a:ext cx="400050" cy="1500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87">
                <a:solidFill>
                  <a:srgbClr val="8b8ef7"/>
                </a:solidFill>
                <a:latin typeface="Microsoft YaHei"/>
                <a:ea typeface="Microsoft YaHei"/>
              </a:rPr>
              <a:t>随访跟踪</a:t>
            </a:r>
          </a:p>
        </p:txBody>
      </p:sp>
      <p:sp>
        <p:nvSpPr>
          <p:cNvPr id="1235" name="R1235"/>
          <p:cNvSpPr/>
          <p:nvPr/>
        </p:nvSpPr>
        <p:spPr>
          <a:xfrm>
            <a:off x="381000" y="5876925"/>
            <a:ext cx="11430000" cy="409575"/>
          </a:xfrm>
          <a:prstGeom prst="roundRect">
            <a:avLst>
              <a:gd name="adj" fmla="val 32558"/>
            </a:avLst>
          </a:prstGeom>
          <a:gradFill>
            <a:gsLst>
              <a:gs pos="0">
                <a:srgbClr val="ff8c42">
                  <a:alpha val="14000"/>
                </a:srgbClr>
              </a:gs>
              <a:gs pos="100000">
                <a:srgbClr val="5ab0ff">
                  <a:alpha val="10000"/>
                </a:srgbClr>
              </a:gs>
            </a:gsLst>
            <a:lin ang="0" scaled="0"/>
          </a:gradFill>
          <a:ln w="12700">
            <a:solidFill>
              <a:srgbClr val="ff8c42">
                <a:alpha val="25000"/>
              </a:srgbClr>
            </a:solidFill>
          </a:ln>
        </p:spPr>
      </p:sp>
      <p:sp>
        <p:nvSpPr>
          <p:cNvPr id="1236" name="T1236"/>
          <p:cNvSpPr txBox="1"/>
          <p:nvPr/>
        </p:nvSpPr>
        <p:spPr>
          <a:xfrm>
            <a:off x="581025" y="6038850"/>
            <a:ext cx="742950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ff8c42"/>
                </a:solidFill>
                <a:latin typeface="Microsoft YaHei"/>
                <a:ea typeface="Microsoft YaHei"/>
              </a:rPr>
              <a:t>共性能力底座</a:t>
            </a:r>
          </a:p>
        </p:txBody>
      </p:sp>
      <p:sp>
        <p:nvSpPr>
          <p:cNvPr id="1237" name="T1237"/>
          <p:cNvSpPr txBox="1"/>
          <p:nvPr/>
        </p:nvSpPr>
        <p:spPr>
          <a:xfrm>
            <a:off x="1457325" y="6043612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五维测评引擎</a:t>
            </a:r>
          </a:p>
        </p:txBody>
      </p:sp>
      <p:sp>
        <p:nvSpPr>
          <p:cNvPr id="1238" name="T1238"/>
          <p:cNvSpPr txBox="1"/>
          <p:nvPr/>
        </p:nvSpPr>
        <p:spPr>
          <a:xfrm>
            <a:off x="2314575" y="6043612"/>
            <a:ext cx="2753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25000"/>
                  </a:srgbClr>
                </a:solidFill>
                <a:latin typeface="Microsoft YaHei"/>
                <a:ea typeface="Microsoft YaHei"/>
              </a:rPr>
              <a:t>·</a:t>
            </a:r>
          </a:p>
        </p:txBody>
      </p:sp>
      <p:sp>
        <p:nvSpPr>
          <p:cNvPr id="1239" name="T1239"/>
          <p:cNvSpPr txBox="1"/>
          <p:nvPr/>
        </p:nvSpPr>
        <p:spPr>
          <a:xfrm>
            <a:off x="2513558" y="6043612"/>
            <a:ext cx="605135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AI 健康教练</a:t>
            </a:r>
          </a:p>
        </p:txBody>
      </p:sp>
      <p:sp>
        <p:nvSpPr>
          <p:cNvPr id="1240" name="T1240"/>
          <p:cNvSpPr txBox="1"/>
          <p:nvPr/>
        </p:nvSpPr>
        <p:spPr>
          <a:xfrm>
            <a:off x="3290143" y="6043612"/>
            <a:ext cx="2753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25000"/>
                  </a:srgbClr>
                </a:solidFill>
                <a:latin typeface="Microsoft YaHei"/>
                <a:ea typeface="Microsoft YaHei"/>
              </a:rPr>
              <a:t>·</a:t>
            </a:r>
          </a:p>
        </p:txBody>
      </p:sp>
      <p:sp>
        <p:nvSpPr>
          <p:cNvPr id="1241" name="T1241"/>
          <p:cNvSpPr txBox="1"/>
          <p:nvPr/>
        </p:nvSpPr>
        <p:spPr>
          <a:xfrm>
            <a:off x="3489126" y="6043612"/>
            <a:ext cx="6858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行为干预闭环</a:t>
            </a:r>
          </a:p>
        </p:txBody>
      </p:sp>
      <p:sp>
        <p:nvSpPr>
          <p:cNvPr id="1242" name="T1242"/>
          <p:cNvSpPr txBox="1"/>
          <p:nvPr/>
        </p:nvSpPr>
        <p:spPr>
          <a:xfrm>
            <a:off x="4346376" y="6043612"/>
            <a:ext cx="27533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fffff">
                    <a:alpha val="25000"/>
                  </a:srgbClr>
                </a:solidFill>
                <a:latin typeface="Microsoft YaHei"/>
                <a:ea typeface="Microsoft YaHei"/>
              </a:rPr>
              <a:t>·</a:t>
            </a:r>
          </a:p>
        </p:txBody>
      </p:sp>
      <p:sp>
        <p:nvSpPr>
          <p:cNvPr id="1243" name="T1243"/>
          <p:cNvSpPr txBox="1"/>
          <p:nvPr/>
        </p:nvSpPr>
        <p:spPr>
          <a:xfrm>
            <a:off x="4545359" y="6043612"/>
            <a:ext cx="45720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f5f8fc"/>
                </a:solidFill>
                <a:latin typeface="Microsoft YaHei"/>
                <a:ea typeface="Microsoft YaHei"/>
              </a:rPr>
              <a:t>数据看板</a:t>
            </a:r>
          </a:p>
        </p:txBody>
      </p:sp>
      <p:sp>
        <p:nvSpPr>
          <p:cNvPr id="1244" name="T1244"/>
          <p:cNvSpPr txBox="1"/>
          <p:nvPr/>
        </p:nvSpPr>
        <p:spPr>
          <a:xfrm>
            <a:off x="8600926" y="6043612"/>
            <a:ext cx="30100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00">
                <a:solidFill>
                  <a:srgbClr val="5ab0ff"/>
                </a:solidFill>
                <a:latin typeface="Microsoft YaHei"/>
                <a:ea typeface="Microsoft YaHei"/>
              </a:rPr>
              <a:t>一次建设，多行业复用 → 从"家庭健康"走向"全民主动健康"</a:t>
            </a:r>
          </a:p>
        </p:txBody>
      </p:sp>
      <p:sp>
        <p:nvSpPr>
          <p:cNvPr id="1245" name="T1245"/>
          <p:cNvSpPr txBox="1"/>
          <p:nvPr/>
        </p:nvSpPr>
        <p:spPr>
          <a:xfrm>
            <a:off x="381000" y="371475"/>
            <a:ext cx="1205210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 b="1">
                <a:solidFill>
                  <a:srgbClr val="ff8c42">
                    <a:alpha val="80000"/>
                  </a:srgbClr>
                </a:solidFill>
                <a:latin typeface="Microsoft YaHei"/>
                <a:ea typeface="Microsoft YaHei"/>
              </a:rPr>
              <a:t>PART 06 — 行业拓展</a:t>
            </a:r>
          </a:p>
        </p:txBody>
      </p:sp>
      <p:sp>
        <p:nvSpPr>
          <p:cNvPr id="1246" name="T1246"/>
          <p:cNvSpPr txBox="1"/>
          <p:nvPr/>
        </p:nvSpPr>
        <p:spPr>
          <a:xfrm>
            <a:off x="1738610" y="257175"/>
            <a:ext cx="4457700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950" b="1">
                <a:solidFill>
                  <a:srgbClr val="f5f8fc"/>
                </a:solidFill>
                <a:latin typeface="Microsoft YaHei"/>
                <a:ea typeface="Microsoft YaHei"/>
              </a:rPr>
              <a:t>行业应用场景拓展：从家庭走向千行百业</a:t>
            </a:r>
          </a:p>
        </p:txBody>
      </p:sp>
      <p:sp>
        <p:nvSpPr>
          <p:cNvPr id="1247" name="T1247"/>
          <p:cNvSpPr txBox="1"/>
          <p:nvPr/>
        </p:nvSpPr>
        <p:spPr>
          <a:xfrm>
            <a:off x="381000" y="6619875"/>
            <a:ext cx="1045071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PART 06 — 行业拓展</a:t>
            </a:r>
          </a:p>
        </p:txBody>
      </p:sp>
      <p:sp>
        <p:nvSpPr>
          <p:cNvPr id="1248" name="T1248"/>
          <p:cNvSpPr txBox="1"/>
          <p:nvPr/>
        </p:nvSpPr>
        <p:spPr>
          <a:xfrm>
            <a:off x="11490424" y="6619875"/>
            <a:ext cx="320575" cy="142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750">
                <a:solidFill>
                  <a:srgbClr val="ebf3ff">
                    <a:alpha val="36000"/>
                  </a:srgbClr>
                </a:solidFill>
                <a:latin typeface="Microsoft YaHei"/>
                <a:ea typeface="Microsoft YaHei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a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49" name="R12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a1a2f"/>
              </a:gs>
              <a:gs pos="100000">
                <a:srgbClr val="0a1a2f">
                  <a:alpha val="60000"/>
                </a:srgbClr>
              </a:gs>
            </a:gsLst>
            <a:lin ang="2700000" scaled="0"/>
          </a:gradFill>
        </p:spPr>
      </p:sp>
      <p:pic>
        <p:nvPicPr>
          <p:cNvPr id="1250" name="Picture 1249" descr="image.png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2192000" cy="12192000"/>
          </a:xfrm>
          <a:prstGeom prst="rect">
            <a:avLst/>
          </a:prstGeom>
        </p:spPr>
      </p:pic>
      <p:sp>
        <p:nvSpPr>
          <p:cNvPr id="1250" name="T1250"/>
          <p:cNvSpPr txBox="1"/>
          <p:nvPr/>
        </p:nvSpPr>
        <p:spPr>
          <a:xfrm>
            <a:off x="4004964" y="0"/>
            <a:ext cx="4181921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200" b="1">
                <a:solidFill>
                  <a:srgbClr val="f5f8fc"/>
                </a:solidFill>
                <a:latin typeface="Inter"/>
                <a:ea typeface="Inter"/>
              </a:rPr>
              <a:t>让健康从被动等待</a:t>
            </a:r>
          </a:p>
        </p:txBody>
      </p:sp>
      <p:sp>
        <p:nvSpPr>
          <p:cNvPr id="1251" name="T1251"/>
          <p:cNvSpPr txBox="1"/>
          <p:nvPr/>
        </p:nvSpPr>
        <p:spPr>
          <a:xfrm>
            <a:off x="4527649" y="529828"/>
            <a:ext cx="1045517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200" b="1">
                <a:solidFill>
                  <a:srgbClr val="f5f8fc"/>
                </a:solidFill>
                <a:latin typeface="Inter"/>
                <a:ea typeface="Inter"/>
              </a:rPr>
              <a:t>走向</a:t>
            </a:r>
          </a:p>
        </p:txBody>
      </p:sp>
      <p:sp>
        <p:nvSpPr>
          <p:cNvPr id="1252" name="T1252"/>
          <p:cNvSpPr txBox="1"/>
          <p:nvPr/>
        </p:nvSpPr>
        <p:spPr>
          <a:xfrm>
            <a:off x="5573166" y="529828"/>
            <a:ext cx="2091035" cy="800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4200" b="1">
                <a:solidFill>
                  <a:srgbClr val="ff8c42"/>
                </a:solidFill>
                <a:latin typeface="Inter"/>
                <a:ea typeface="Inter"/>
              </a:rPr>
              <a:t>主动掌握</a:t>
            </a:r>
          </a:p>
        </p:txBody>
      </p:sp>
      <p:sp>
        <p:nvSpPr>
          <p:cNvPr id="1253" name="R1253"/>
          <p:cNvSpPr/>
          <p:nvPr/>
        </p:nvSpPr>
        <p:spPr>
          <a:xfrm>
            <a:off x="1238250" y="1607939"/>
            <a:ext cx="3048000" cy="4193678"/>
          </a:xfrm>
          <a:prstGeom prst="roundRect">
            <a:avLst>
              <a:gd name="adj" fmla="val 4375"/>
            </a:avLst>
          </a:prstGeom>
          <a:gradFill>
            <a:gsLst>
              <a:gs pos="0">
                <a:srgbClr val="ff8c42"/>
              </a:gs>
              <a:gs pos="100000">
                <a:srgbClr val="e67e22"/>
              </a:gs>
            </a:gsLst>
            <a:lin ang="2700000" scaled="0"/>
          </a:gradFill>
        </p:spPr>
      </p:sp>
      <p:sp>
        <p:nvSpPr>
          <p:cNvPr id="1254" name="T1254"/>
          <p:cNvSpPr txBox="1"/>
          <p:nvPr/>
        </p:nvSpPr>
        <p:spPr>
          <a:xfrm>
            <a:off x="2381250" y="1950839"/>
            <a:ext cx="762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fffff"/>
                </a:solidFill>
                <a:latin typeface="Microsoft YaHei"/>
                <a:ea typeface="Microsoft YaHei"/>
              </a:rPr>
              <a:t>核心回顾</a:t>
            </a:r>
          </a:p>
        </p:txBody>
      </p:sp>
      <p:sp>
        <p:nvSpPr>
          <p:cNvPr id="1255" name="T1255"/>
          <p:cNvSpPr txBox="1"/>
          <p:nvPr/>
        </p:nvSpPr>
        <p:spPr>
          <a:xfrm>
            <a:off x="1564630" y="2369939"/>
            <a:ext cx="2395091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五维能量方法论 × AI 健康教练 + 人机协</a:t>
            </a:r>
          </a:p>
        </p:txBody>
      </p:sp>
      <p:sp>
        <p:nvSpPr>
          <p:cNvPr id="1256" name="T1256"/>
          <p:cNvSpPr txBox="1"/>
          <p:nvPr/>
        </p:nvSpPr>
        <p:spPr>
          <a:xfrm>
            <a:off x="2073175" y="2609850"/>
            <a:ext cx="1377999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同 × 五维相生溯源算法</a:t>
            </a:r>
          </a:p>
        </p:txBody>
      </p:sp>
      <p:sp>
        <p:nvSpPr>
          <p:cNvPr id="1257" name="T1257"/>
          <p:cNvSpPr txBox="1"/>
          <p:nvPr/>
        </p:nvSpPr>
        <p:spPr>
          <a:xfrm>
            <a:off x="1569392" y="2849760"/>
            <a:ext cx="2385714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生产级系统：48 控制器 / 50+ 页面 / 15</a:t>
            </a:r>
          </a:p>
        </p:txBody>
      </p:sp>
      <p:sp>
        <p:nvSpPr>
          <p:cNvPr id="1258" name="T1258"/>
          <p:cNvSpPr txBox="1"/>
          <p:nvPr/>
        </p:nvSpPr>
        <p:spPr>
          <a:xfrm>
            <a:off x="2094160" y="3089671"/>
            <a:ext cx="1336178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>
                <a:solidFill>
                  <a:srgbClr val="ffffff">
                    <a:alpha val="90000"/>
                  </a:srgbClr>
                </a:solidFill>
                <a:latin typeface="Microsoft YaHei"/>
                <a:ea typeface="Microsoft YaHei"/>
              </a:rPr>
              <a:t>大模块 / 真实数据资产</a:t>
            </a:r>
          </a:p>
        </p:txBody>
      </p:sp>
      <p:sp>
        <p:nvSpPr>
          <p:cNvPr id="1259" name="T1259"/>
          <p:cNvSpPr txBox="1"/>
          <p:nvPr/>
        </p:nvSpPr>
        <p:spPr>
          <a:xfrm>
            <a:off x="1535906" y="3529607"/>
            <a:ext cx="1333500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fffff"/>
                </a:solidFill>
                <a:latin typeface="Inter"/>
                <a:ea typeface="Inter"/>
              </a:rPr>
              <a:t>身智富行心</a:t>
            </a:r>
          </a:p>
        </p:txBody>
      </p:sp>
      <p:sp>
        <p:nvSpPr>
          <p:cNvPr id="1260" name="T1260"/>
          <p:cNvSpPr txBox="1"/>
          <p:nvPr/>
        </p:nvSpPr>
        <p:spPr>
          <a:xfrm>
            <a:off x="1993106" y="3834407"/>
            <a:ext cx="419100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ffff">
                    <a:alpha val="70000"/>
                  </a:srgbClr>
                </a:solidFill>
                <a:latin typeface="Microsoft YaHei"/>
                <a:ea typeface="Microsoft YaHei"/>
              </a:rPr>
              <a:t>五维体系</a:t>
            </a:r>
          </a:p>
        </p:txBody>
      </p:sp>
      <p:sp>
        <p:nvSpPr>
          <p:cNvPr id="1261" name="T1261"/>
          <p:cNvSpPr txBox="1"/>
          <p:nvPr/>
        </p:nvSpPr>
        <p:spPr>
          <a:xfrm>
            <a:off x="2893516" y="3529607"/>
            <a:ext cx="1094928" cy="400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2100" b="1">
                <a:solidFill>
                  <a:srgbClr val="ffffff"/>
                </a:solidFill>
                <a:latin typeface="Inter"/>
                <a:ea typeface="Inter"/>
              </a:rPr>
              <a:t>80-330x</a:t>
            </a:r>
          </a:p>
        </p:txBody>
      </p:sp>
      <p:sp>
        <p:nvSpPr>
          <p:cNvPr id="1262" name="T1262"/>
          <p:cNvSpPr txBox="1"/>
          <p:nvPr/>
        </p:nvSpPr>
        <p:spPr>
          <a:xfrm>
            <a:off x="3221980" y="3834407"/>
            <a:ext cx="438001" cy="1571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825">
                <a:solidFill>
                  <a:srgbClr val="ffffff">
                    <a:alpha val="70000"/>
                  </a:srgbClr>
                </a:solidFill>
                <a:latin typeface="Microsoft YaHei"/>
                <a:ea typeface="Microsoft YaHei"/>
              </a:rPr>
              <a:t>LTV/CAC</a:t>
            </a:r>
          </a:p>
        </p:txBody>
      </p:sp>
      <p:sp>
        <p:nvSpPr>
          <p:cNvPr id="1263" name="R1263"/>
          <p:cNvSpPr/>
          <p:nvPr/>
        </p:nvSpPr>
        <p:spPr>
          <a:xfrm>
            <a:off x="4572000" y="1607939"/>
            <a:ext cx="3048000" cy="4193678"/>
          </a:xfrm>
          <a:prstGeom prst="roundRect">
            <a:avLst>
              <a:gd name="adj" fmla="val 4375"/>
            </a:avLst>
          </a:prstGeom>
          <a:solidFill>
            <a:srgbClr val="17294a"/>
          </a:solidFill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264" name="T1264"/>
          <p:cNvSpPr txBox="1"/>
          <p:nvPr/>
        </p:nvSpPr>
        <p:spPr>
          <a:xfrm>
            <a:off x="5334000" y="1960364"/>
            <a:ext cx="15240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未来路线图与愿景</a:t>
            </a:r>
          </a:p>
        </p:txBody>
      </p:sp>
      <p:sp>
        <p:nvSpPr>
          <p:cNvPr id="1265" name="R1265"/>
          <p:cNvSpPr/>
          <p:nvPr/>
        </p:nvSpPr>
        <p:spPr>
          <a:xfrm>
            <a:off x="4867275" y="2408039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266" name="T1266"/>
          <p:cNvSpPr txBox="1"/>
          <p:nvPr/>
        </p:nvSpPr>
        <p:spPr>
          <a:xfrm>
            <a:off x="5058221" y="2369939"/>
            <a:ext cx="2227808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Q1 增强：AI 报告解读全覆盖、个性化任</a:t>
            </a:r>
          </a:p>
        </p:txBody>
      </p:sp>
      <p:sp>
        <p:nvSpPr>
          <p:cNvPr id="1267" name="T1267"/>
          <p:cNvSpPr txBox="1"/>
          <p:nvPr/>
        </p:nvSpPr>
        <p:spPr>
          <a:xfrm>
            <a:off x="5986462" y="2592734"/>
            <a:ext cx="37147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务生成</a:t>
            </a:r>
          </a:p>
        </p:txBody>
      </p:sp>
      <p:sp>
        <p:nvSpPr>
          <p:cNvPr id="1268" name="R1268"/>
          <p:cNvSpPr/>
          <p:nvPr/>
        </p:nvSpPr>
        <p:spPr>
          <a:xfrm>
            <a:off x="4867275" y="2929830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269" name="T1269"/>
          <p:cNvSpPr txBox="1"/>
          <p:nvPr/>
        </p:nvSpPr>
        <p:spPr>
          <a:xfrm>
            <a:off x="5019675" y="2891730"/>
            <a:ext cx="2067669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Q2 增长：规划师认证线上化、健康圈</a:t>
            </a:r>
          </a:p>
        </p:txBody>
      </p:sp>
      <p:sp>
        <p:nvSpPr>
          <p:cNvPr id="1270" name="R1270"/>
          <p:cNvSpPr/>
          <p:nvPr/>
        </p:nvSpPr>
        <p:spPr>
          <a:xfrm>
            <a:off x="4867275" y="3228826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271" name="T1271"/>
          <p:cNvSpPr txBox="1"/>
          <p:nvPr/>
        </p:nvSpPr>
        <p:spPr>
          <a:xfrm>
            <a:off x="5019675" y="3190726"/>
            <a:ext cx="2191494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Q3 变现：会员订阅体系、推广佣金系统</a:t>
            </a:r>
          </a:p>
        </p:txBody>
      </p:sp>
      <p:sp>
        <p:nvSpPr>
          <p:cNvPr id="1272" name="R1272"/>
          <p:cNvSpPr/>
          <p:nvPr/>
        </p:nvSpPr>
        <p:spPr>
          <a:xfrm>
            <a:off x="4867275" y="3527821"/>
            <a:ext cx="57150" cy="57150"/>
          </a:xfrm>
          <a:prstGeom prst="roundRect">
            <a:avLst>
              <a:gd name="adj" fmla="val 50000"/>
            </a:avLst>
          </a:prstGeom>
          <a:solidFill>
            <a:srgbClr val="ff8c42"/>
          </a:solidFill>
        </p:spPr>
      </p:sp>
      <p:sp>
        <p:nvSpPr>
          <p:cNvPr id="1273" name="T1273"/>
          <p:cNvSpPr txBox="1"/>
          <p:nvPr/>
        </p:nvSpPr>
        <p:spPr>
          <a:xfrm>
            <a:off x="5019675" y="3489721"/>
            <a:ext cx="2047577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Q4 扩张：社区互动、Open API 接入</a:t>
            </a:r>
          </a:p>
        </p:txBody>
      </p:sp>
      <p:sp>
        <p:nvSpPr>
          <p:cNvPr id="1274" name="R1274"/>
          <p:cNvSpPr/>
          <p:nvPr/>
        </p:nvSpPr>
        <p:spPr>
          <a:xfrm>
            <a:off x="4867275" y="3826817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1275" name="T1275"/>
          <p:cNvSpPr txBox="1"/>
          <p:nvPr/>
        </p:nvSpPr>
        <p:spPr>
          <a:xfrm>
            <a:off x="5037087" y="3788717"/>
            <a:ext cx="86677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 b="1">
                <a:solidFill>
                  <a:srgbClr val="10b981"/>
                </a:solidFill>
                <a:latin typeface="Microsoft YaHei"/>
                <a:ea typeface="Microsoft YaHei"/>
              </a:rPr>
              <a:t>具身智能融合：</a:t>
            </a:r>
          </a:p>
        </p:txBody>
      </p:sp>
      <p:sp>
        <p:nvSpPr>
          <p:cNvPr id="1276" name="T1276"/>
          <p:cNvSpPr txBox="1"/>
          <p:nvPr/>
        </p:nvSpPr>
        <p:spPr>
          <a:xfrm>
            <a:off x="5903862" y="3788717"/>
            <a:ext cx="1403449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家庭服务机器人 + 智能健</a:t>
            </a:r>
          </a:p>
        </p:txBody>
      </p:sp>
      <p:sp>
        <p:nvSpPr>
          <p:cNvPr id="1277" name="T1277"/>
          <p:cNvSpPr txBox="1"/>
          <p:nvPr/>
        </p:nvSpPr>
        <p:spPr>
          <a:xfrm>
            <a:off x="5986462" y="4011513"/>
            <a:ext cx="371475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康终端</a:t>
            </a:r>
          </a:p>
        </p:txBody>
      </p:sp>
      <p:sp>
        <p:nvSpPr>
          <p:cNvPr id="1278" name="R1278"/>
          <p:cNvSpPr/>
          <p:nvPr/>
        </p:nvSpPr>
        <p:spPr>
          <a:xfrm>
            <a:off x="4867275" y="4348608"/>
            <a:ext cx="57150" cy="571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</p:spPr>
      </p:sp>
      <p:sp>
        <p:nvSpPr>
          <p:cNvPr id="1279" name="T1279"/>
          <p:cNvSpPr txBox="1"/>
          <p:nvPr/>
        </p:nvSpPr>
        <p:spPr>
          <a:xfrm>
            <a:off x="5055542" y="4310508"/>
            <a:ext cx="2233314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AI 健康教练从"对话框"走进"生活场"，健</a:t>
            </a:r>
          </a:p>
        </p:txBody>
      </p:sp>
      <p:sp>
        <p:nvSpPr>
          <p:cNvPr id="1280" name="T1280"/>
          <p:cNvSpPr txBox="1"/>
          <p:nvPr/>
        </p:nvSpPr>
        <p:spPr>
          <a:xfrm>
            <a:off x="5028307" y="4533304"/>
            <a:ext cx="2287637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康提醒 / 陪伴训练 / 体征采集，完成"感知</a:t>
            </a:r>
          </a:p>
        </p:txBody>
      </p:sp>
      <p:sp>
        <p:nvSpPr>
          <p:cNvPr id="1281" name="T1281"/>
          <p:cNvSpPr txBox="1"/>
          <p:nvPr/>
        </p:nvSpPr>
        <p:spPr>
          <a:xfrm>
            <a:off x="5639990" y="4756100"/>
            <a:ext cx="1064418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975">
                <a:solidFill>
                  <a:srgbClr val="ebf3ff">
                    <a:alpha val="72000"/>
                  </a:srgbClr>
                </a:solidFill>
                <a:latin typeface="Microsoft YaHei"/>
                <a:ea typeface="Microsoft YaHei"/>
              </a:rPr>
              <a:t>—决策—执行"闭环</a:t>
            </a:r>
          </a:p>
        </p:txBody>
      </p:sp>
      <p:sp>
        <p:nvSpPr>
          <p:cNvPr id="1282" name="T1282"/>
          <p:cNvSpPr txBox="1"/>
          <p:nvPr/>
        </p:nvSpPr>
        <p:spPr>
          <a:xfrm>
            <a:off x="4894957" y="5102721"/>
            <a:ext cx="2402085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42"/>
                </a:solidFill>
                <a:latin typeface="Microsoft YaHei"/>
                <a:ea typeface="Microsoft YaHei"/>
              </a:rPr>
              <a:t>2027 覆盖 10 万+ 家庭 → 2029 开放生</a:t>
            </a:r>
          </a:p>
        </p:txBody>
      </p:sp>
      <p:sp>
        <p:nvSpPr>
          <p:cNvPr id="1283" name="T1283"/>
          <p:cNvSpPr txBox="1"/>
          <p:nvPr/>
        </p:nvSpPr>
        <p:spPr>
          <a:xfrm>
            <a:off x="5762625" y="5342632"/>
            <a:ext cx="66675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050" b="1">
                <a:solidFill>
                  <a:srgbClr val="ff8c42"/>
                </a:solidFill>
                <a:latin typeface="Microsoft YaHei"/>
                <a:ea typeface="Microsoft YaHei"/>
              </a:rPr>
              <a:t>态超级入口</a:t>
            </a:r>
          </a:p>
        </p:txBody>
      </p:sp>
      <p:sp>
        <p:nvSpPr>
          <p:cNvPr id="1284" name="R1284"/>
          <p:cNvSpPr/>
          <p:nvPr/>
        </p:nvSpPr>
        <p:spPr>
          <a:xfrm>
            <a:off x="7905750" y="1607939"/>
            <a:ext cx="3048000" cy="4193678"/>
          </a:xfrm>
          <a:prstGeom prst="roundRect">
            <a:avLst>
              <a:gd name="adj" fmla="val 4375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ffffff">
                <a:alpha val="10000"/>
              </a:srgbClr>
            </a:solidFill>
          </a:ln>
        </p:spPr>
      </p:sp>
      <p:sp>
        <p:nvSpPr>
          <p:cNvPr id="1285" name="T1285"/>
          <p:cNvSpPr txBox="1"/>
          <p:nvPr/>
        </p:nvSpPr>
        <p:spPr>
          <a:xfrm>
            <a:off x="8382000" y="1960364"/>
            <a:ext cx="2095500" cy="285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500" b="1">
                <a:solidFill>
                  <a:srgbClr val="f5f8fc"/>
                </a:solidFill>
                <a:latin typeface="Microsoft YaHei"/>
                <a:ea typeface="Microsoft YaHei"/>
              </a:rPr>
              <a:t>给全家的一站式幸福提案</a:t>
            </a:r>
          </a:p>
        </p:txBody>
      </p:sp>
      <p:sp>
        <p:nvSpPr>
          <p:cNvPr id="1286" name="T1286"/>
          <p:cNvSpPr txBox="1"/>
          <p:nvPr/>
        </p:nvSpPr>
        <p:spPr>
          <a:xfrm>
            <a:off x="8233916" y="2379464"/>
            <a:ext cx="239151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"让每一个家庭都拥有'看得懂报告、</a:t>
            </a:r>
          </a:p>
        </p:txBody>
      </p:sp>
      <p:sp>
        <p:nvSpPr>
          <p:cNvPr id="1287" name="T1287"/>
          <p:cNvSpPr txBox="1"/>
          <p:nvPr/>
        </p:nvSpPr>
        <p:spPr>
          <a:xfrm>
            <a:off x="8244780" y="2653754"/>
            <a:ext cx="236979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跟得上方案、做得到行动'的专属 AI</a:t>
            </a:r>
          </a:p>
        </p:txBody>
      </p:sp>
      <p:sp>
        <p:nvSpPr>
          <p:cNvPr id="1288" name="T1288"/>
          <p:cNvSpPr txBox="1"/>
          <p:nvPr/>
        </p:nvSpPr>
        <p:spPr>
          <a:xfrm>
            <a:off x="9091761" y="2928044"/>
            <a:ext cx="67597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200">
                <a:solidFill>
                  <a:srgbClr val="f5f8fc"/>
                </a:solidFill>
                <a:latin typeface="Microsoft YaHei"/>
                <a:ea typeface="Microsoft YaHei"/>
              </a:rPr>
              <a:t>健康教练"</a:t>
            </a:r>
          </a:p>
        </p:txBody>
      </p:sp>
      <p:sp>
        <p:nvSpPr>
          <p:cNvPr id="1289" name="L1289"/>
          <p:cNvSpPr/>
          <p:nvPr/>
        </p:nvSpPr>
        <p:spPr>
          <a:xfrm>
            <a:off x="4023121" y="6373117"/>
            <a:ext cx="4145756" cy="9525"/>
          </a:xfrm>
          <a:prstGeom prst="line">
            <a:avLst/>
          </a:prstGeom>
          <a:noFill/>
          <a:ln w="12700">
            <a:solidFill>
              <a:srgbClr val="ffffff">
                <a:alpha val="7000"/>
              </a:srgbClr>
            </a:solidFill>
          </a:ln>
        </p:spPr>
      </p:sp>
      <p:sp>
        <p:nvSpPr>
          <p:cNvPr id="1290" name="T1290"/>
          <p:cNvSpPr txBox="1"/>
          <p:nvPr/>
        </p:nvSpPr>
        <p:spPr>
          <a:xfrm>
            <a:off x="4189065" y="6849367"/>
            <a:ext cx="3813869" cy="342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/>
          <a:lstStyle/>
          <a:p>
            <a:r>
              <a:rPr lang="zh-CN" dirty="0" sz="1800" b="1">
                <a:solidFill>
                  <a:srgbClr val="f5f8fc"/>
                </a:solidFill>
                <a:latin typeface="Microsoft YaHei"/>
                <a:ea typeface="Microsoft YaHei"/>
              </a:rPr>
              <a:t>让每一个家庭都拥有专属 AI 健康教练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