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6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1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7B2D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601200" y="4114800"/>
            <a:ext cx="4572000" cy="4572000"/>
          </a:xfrm>
          <a:prstGeom prst="ellipse">
            <a:avLst/>
          </a:prstGeom>
          <a:solidFill>
            <a:srgbClr val="7B2D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6459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Microsoft YaHei"/>
              </a:defRPr>
            </a:pPr>
            <a:r>
              <a:t>数字能量学智能体平台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256032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71600" y="283464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E1BEF5"/>
                </a:solidFill>
                <a:latin typeface="Microsoft YaHei"/>
              </a:defRPr>
            </a:pPr>
            <a:r>
              <a:t>以生日为入口 · AI 为引擎 · 数字能量学为语言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840480"/>
            <a:ext cx="7315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Microsoft YaHei"/>
              </a:defRPr>
            </a:pPr>
            <a:r>
              <a:t>帮助每个人认识自己、匹配他人</a:t>
            </a:r>
          </a:p>
          <a:p>
            <a:pPr>
              <a:defRPr sz="1200" b="0">
                <a:solidFill>
                  <a:srgbClr val="FFFFFF"/>
                </a:solidFill>
                <a:latin typeface="Microsoft YaHei"/>
              </a:defRPr>
            </a:pPr>
            <a:endParaRPr/>
          </a:p>
          <a:p>
            <a:pPr>
              <a:defRPr sz="1800" b="0">
                <a:solidFill>
                  <a:srgbClr val="E1BEF5"/>
                </a:solidFill>
                <a:latin typeface="Microsoft YaHei"/>
              </a:defRPr>
            </a:pPr>
            <a:r>
              <a:t>投资方案 ｜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5486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4A148C"/>
                </a:solidFill>
                <a:latin typeface="Microsoft YaHei"/>
              </a:defRPr>
            </a:pPr>
            <a:r>
              <a:t>市场机会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828800"/>
            <a:ext cx="3383280" cy="256032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3383280" cy="73152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1945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2E7D32"/>
                </a:solidFill>
                <a:latin typeface="Microsoft YaHei"/>
              </a:defRPr>
            </a:pPr>
            <a:r>
              <a:t>数字命理赛道已验证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834640"/>
            <a:ext cx="2926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灵机文化年营收过亿</a:t>
            </a:r>
            <a:br/>
            <a:r>
              <a:t>星座/塔罗 App 千万级用户</a:t>
            </a:r>
          </a:p>
        </p:txBody>
      </p:sp>
      <p:sp>
        <p:nvSpPr>
          <p:cNvPr id="8" name="Rectangle 7"/>
          <p:cNvSpPr/>
          <p:nvPr/>
        </p:nvSpPr>
        <p:spPr>
          <a:xfrm>
            <a:off x="4480559" y="1828800"/>
            <a:ext cx="3383280" cy="256032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480559" y="1828800"/>
            <a:ext cx="3383280" cy="73152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79" y="21945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C62828"/>
                </a:solidFill>
                <a:latin typeface="Microsoft YaHei"/>
              </a:defRPr>
            </a:pPr>
            <a:r>
              <a:t>行业痛点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79" y="2834640"/>
            <a:ext cx="2926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仍处于"师傅接散客"的原始状态</a:t>
            </a:r>
            <a:br/>
            <a:r>
              <a:t>没有标准化、平台化产品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0" y="1828800"/>
            <a:ext cx="3383280" cy="256032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229600" y="1828800"/>
            <a:ext cx="338328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03920" y="21945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9688"/>
                </a:solidFill>
                <a:latin typeface="Microsoft YaHei"/>
              </a:defRPr>
            </a:pPr>
            <a:r>
              <a:t>对标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2834640"/>
            <a:ext cx="2926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美国 astrology.com</a:t>
            </a:r>
            <a:br/>
            <a:r>
              <a:t>月活 2000 万+，订阅制成熟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8463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A148C"/>
                </a:solidFill>
                <a:latin typeface="Microsoft YaHei"/>
              </a:defRPr>
            </a:pPr>
            <a:r>
              <a:t>我们的定位：比八字简单、比星座有据、比纯社交有深度——数字能量学的中国版 astrology.com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4A148C"/>
                </a:solidFill>
                <a:latin typeface="Microsoft YaHei"/>
              </a:defRPr>
            </a:pPr>
            <a:r>
              <a:t>三重价值引擎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828800"/>
            <a:ext cx="3383280" cy="36576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3383280" cy="73152"/>
          </a:xfrm>
          <a:prstGeom prst="rect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965960" y="2103120"/>
            <a:ext cx="731520" cy="731520"/>
          </a:xfrm>
          <a:prstGeom prst="ellipse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14884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Microsoft YaHei"/>
              </a:defRPr>
            </a:pPr>
            <a:r>
              <a:t>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01752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4A148C"/>
                </a:solidFill>
                <a:latin typeface="Microsoft YaHei"/>
              </a:defRPr>
            </a:pPr>
            <a:r>
              <a:t>🎯 大众用户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657600"/>
            <a:ext cx="29260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3 秒生成命盘 + AI 解读</a:t>
            </a:r>
            <a:br/>
            <a:r>
              <a:t>人格匹配交友</a:t>
            </a:r>
            <a:br/>
            <a:r>
              <a:t>→ VIP 月卡/年卡订阅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59" y="1828800"/>
            <a:ext cx="3383280" cy="36576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59" y="1828800"/>
            <a:ext cx="3383280" cy="73152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714999" y="2103120"/>
            <a:ext cx="731520" cy="731520"/>
          </a:xfrm>
          <a:prstGeom prst="ellipse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79" y="214884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Microsoft YaHei"/>
              </a:defRPr>
            </a:pPr>
            <a:r>
              <a:t>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79" y="301752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DBB42A"/>
                </a:solidFill>
                <a:latin typeface="Microsoft YaHei"/>
              </a:defRPr>
            </a:pPr>
            <a:r>
              <a:t>🔧 能量师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79" y="3657600"/>
            <a:ext cx="29260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客户管理 + 批量工具</a:t>
            </a:r>
            <a:br/>
            <a:r>
              <a:t>平台获客 + 线上咨询</a:t>
            </a:r>
            <a:br/>
            <a:r>
              <a:t>→ 年费 + 每单抽佣 20%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0" y="1828800"/>
            <a:ext cx="3383280" cy="36576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29600" y="1828800"/>
            <a:ext cx="338328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464040" y="2103120"/>
            <a:ext cx="731520" cy="73152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0" y="214884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Microsoft YaHei"/>
              </a:defRPr>
            </a:pPr>
            <a:r>
              <a:t>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301752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009688"/>
                </a:solidFill>
                <a:latin typeface="Microsoft YaHei"/>
              </a:defRPr>
            </a:pPr>
            <a:r>
              <a:t>🧠 平台自身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3657600"/>
            <a:ext cx="29260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海量命盘数据</a:t>
            </a:r>
            <a:br/>
            <a:r>
              <a:t>训练专属 AI 模型</a:t>
            </a:r>
            <a:br/>
            <a:r>
              <a:t>→ 数据壁垒 + B 端 API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4A148C"/>
                </a:solidFill>
                <a:latin typeface="Microsoft YaHei"/>
              </a:defRPr>
            </a:pPr>
            <a:r>
              <a:t>最大的创新：数字人格匹配 → 陌生交友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45920"/>
            <a:ext cx="5303520" cy="438912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4A148C"/>
                </a:solidFill>
                <a:latin typeface="Microsoft YaHei"/>
              </a:defRPr>
            </a:pPr>
            <a:r>
              <a:t>匹配逻辑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77440"/>
            <a:ext cx="47548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1A1A2E"/>
                </a:solidFill>
                <a:latin typeface="Microsoft YaHei"/>
              </a:defRPr>
            </a:pPr>
            <a:r>
              <a:t>用户 A 的人格数字组合  ↔  用户 B 的人格数字组合</a:t>
            </a:r>
          </a:p>
          <a:p>
            <a:pPr>
              <a:defRPr sz="800" b="0">
                <a:solidFill>
                  <a:srgbClr val="1A1A2E"/>
                </a:solidFill>
                <a:latin typeface="Microsoft YaHei"/>
              </a:defRPr>
            </a:pPr>
            <a:endParaRPr/>
          </a:p>
          <a:p>
            <a:pPr>
              <a:defRPr sz="1600" b="1">
                <a:solidFill>
                  <a:srgbClr val="4A148C"/>
                </a:solidFill>
                <a:latin typeface="Microsoft YaHei"/>
              </a:defRPr>
            </a:pPr>
            <a:r>
              <a:t>数字能量匹配算法</a:t>
            </a:r>
          </a:p>
          <a:p>
            <a:pPr>
              <a:defRPr sz="800" b="0">
                <a:solidFill>
                  <a:srgbClr val="1A1A2E"/>
                </a:solidFill>
                <a:latin typeface="Microsoft YaHei"/>
              </a:defRPr>
            </a:pPr>
            <a:endParaRPr/>
          </a:p>
          <a:p>
            <a:pPr>
              <a:defRPr sz="1600" b="1">
                <a:solidFill>
                  <a:srgbClr val="DBB42A"/>
                </a:solidFill>
                <a:latin typeface="Microsoft YaHei"/>
              </a:defRPr>
            </a:pPr>
            <a:r>
              <a:t>匹配度评分 + 合理解读</a:t>
            </a:r>
          </a:p>
          <a:p>
            <a:pPr>
              <a:defRPr sz="1400" b="0">
                <a:solidFill>
                  <a:srgbClr val="666666"/>
                </a:solidFill>
                <a:latin typeface="Microsoft YaHei"/>
              </a:defRPr>
            </a:pPr>
            <a:r>
              <a:t>  感情匹配 ｜ 合作匹配 ｜ 友缘匹配</a:t>
            </a:r>
          </a:p>
          <a:p>
            <a:pPr>
              <a:defRPr sz="800" b="0">
                <a:solidFill>
                  <a:srgbClr val="1A1A2E"/>
                </a:solidFill>
                <a:latin typeface="Microsoft YaHei"/>
              </a:defRPr>
            </a:pPr>
            <a:endParaRPr/>
          </a:p>
          <a:p>
            <a:pPr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t>基于主性格数字相生/相克 + 五区互补模型</a:t>
            </a:r>
          </a:p>
          <a:p>
            <a:pPr>
              <a:defRPr sz="800" b="0">
                <a:solidFill>
                  <a:srgbClr val="1A1A2E"/>
                </a:solidFill>
                <a:latin typeface="Microsoft YaHei"/>
              </a:defRPr>
            </a:pPr>
            <a:endParaRPr/>
          </a:p>
          <a:p>
            <a:pPr>
              <a:defRPr sz="1500" b="1">
                <a:solidFill>
                  <a:srgbClr val="4A148C"/>
                </a:solidFill>
                <a:latin typeface="Microsoft YaHei"/>
              </a:defRPr>
            </a:pPr>
            <a:r>
              <a:t>→ 匹配卡片可分享微信，天然社交裂变</a:t>
            </a:r>
          </a:p>
          <a:p>
            <a:pPr>
              <a:defRPr sz="1500" b="1">
                <a:solidFill>
                  <a:srgbClr val="4A148C"/>
                </a:solidFill>
                <a:latin typeface="Microsoft YaHei"/>
              </a:defRPr>
            </a:pPr>
            <a:r>
              <a:t>→ 远期: 陌生人社交，把低频算命变成高频匹配互动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1645920"/>
            <a:ext cx="5029200" cy="438912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18288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4A148C"/>
                </a:solidFill>
                <a:latin typeface="Microsoft YaHei"/>
              </a:defRPr>
            </a:pPr>
            <a:r>
              <a:t>为什么数字能量学适合做匹配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246888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4A148C"/>
                </a:solidFill>
                <a:latin typeface="Microsoft YaHei"/>
              </a:defRPr>
            </a:pPr>
            <a:r>
              <a:t>传统社交 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46888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4A148C"/>
                </a:solidFill>
                <a:latin typeface="Microsoft YaHei"/>
              </a:defRPr>
            </a:pPr>
            <a:r>
              <a:t>我们的方案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75120" y="2788920"/>
            <a:ext cx="4389120" cy="18288"/>
          </a:xfrm>
          <a:prstGeom prst="rect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0" y="3127248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照片 + 标签 + 算法黑盒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3127248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A1A2E"/>
                </a:solidFill>
                <a:latin typeface="Microsoft YaHei"/>
              </a:defRPr>
            </a:pPr>
            <a:r>
              <a:t>生辰数字 + 性格理论，有据可依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3785616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"你好" 尴尬开场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3785616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A1A2E"/>
                </a:solidFill>
                <a:latin typeface="Microsoft YaHei"/>
              </a:defRPr>
            </a:pPr>
            <a:r>
              <a:t>"你是 5 号人？我也 5 号！"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4443984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信任门槛高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0" y="4443984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A1A2E"/>
                </a:solidFill>
                <a:latin typeface="Microsoft YaHei"/>
              </a:defRPr>
            </a:pPr>
            <a:r>
              <a:t>数字命理给出认识对方的框架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5102352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刷到匹配即走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0" y="5102352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1A1A2E"/>
                </a:solidFill>
                <a:latin typeface="Microsoft YaHei"/>
              </a:defRPr>
            </a:pPr>
            <a:r>
              <a:t>持续关注运势、流年、匹配更新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4A148C"/>
                </a:solidFill>
                <a:latin typeface="Microsoft YaHei"/>
              </a:defRPr>
            </a:pPr>
            <a:r>
              <a:t>持续变现：数字调理 + 电商闭环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45920"/>
            <a:ext cx="5303520" cy="45720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A148C"/>
                </a:solidFill>
                <a:latin typeface="Microsoft YaHei"/>
              </a:defRPr>
            </a:pPr>
            <a:r>
              <a:t>调理方案覆盖范围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5840" y="2377440"/>
            <a:ext cx="73152" cy="45720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80160" y="2377440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命名用数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237744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改名/用名建议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37744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DBB42A"/>
                </a:solidFill>
                <a:latin typeface="Microsoft YaHei"/>
              </a:defRPr>
            </a:pPr>
            <a:r>
              <a:t>¥9.9-¥99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5840" y="2999232"/>
            <a:ext cx="73152" cy="45720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0160" y="2999232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号码能量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2999232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手机号/车牌号优化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999232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DBB42A"/>
                </a:solidFill>
                <a:latin typeface="Microsoft YaHei"/>
              </a:defRPr>
            </a:pPr>
            <a:r>
              <a:t>¥9.9-¥49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3621024"/>
            <a:ext cx="73152" cy="45720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3621024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色彩调理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3621024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穿搭/家居色彩方案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3621024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DBB42A"/>
                </a:solidFill>
                <a:latin typeface="Microsoft YaHei"/>
              </a:defRPr>
            </a:pPr>
            <a:r>
              <a:t>¥29-¥99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05840" y="4242816"/>
            <a:ext cx="73152" cy="45720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80160" y="4242816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配饰能量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26080" y="4242816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水晶/饰品补充建议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4242816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DBB42A"/>
                </a:solidFill>
                <a:latin typeface="Microsoft YaHei"/>
              </a:defRPr>
            </a:pPr>
            <a:r>
              <a:t>¥39-¥399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5840" y="4864608"/>
            <a:ext cx="73152" cy="45720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80160" y="4864608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方位建议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80" y="4864608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朝向/城市选择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4864608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DBB42A"/>
                </a:solidFill>
                <a:latin typeface="Microsoft YaHei"/>
              </a:defRPr>
            </a:pPr>
            <a:r>
              <a:t>¥49-¥199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5840" y="5486400"/>
            <a:ext cx="73152" cy="45720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280160" y="5486400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流年调理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080" y="553212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年度运势调整方案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54864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DBB42A"/>
                </a:solidFill>
                <a:latin typeface="Microsoft YaHei"/>
              </a:defRPr>
            </a:pPr>
            <a:r>
              <a:t>¥199-¥499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0" y="1645920"/>
            <a:ext cx="5029200" cy="45720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675120" y="18288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A148C"/>
                </a:solidFill>
                <a:latin typeface="Microsoft YaHei"/>
              </a:defRPr>
            </a:pPr>
            <a:r>
              <a:t>电商运营与分成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675120" y="2468880"/>
            <a:ext cx="438912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58000" y="25146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数字产品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0" y="278892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平台自营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61120" y="256032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500" b="1">
                <a:solidFill>
                  <a:srgbClr val="4A148C"/>
                </a:solidFill>
                <a:latin typeface="Microsoft YaHei"/>
              </a:defRPr>
            </a:pPr>
            <a:r>
              <a:t>100% 平台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675120" y="3291840"/>
            <a:ext cx="438912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858000" y="33375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能量师供货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0" y="36118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实物商品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61120" y="338328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500" b="1">
                <a:solidFill>
                  <a:srgbClr val="4A148C"/>
                </a:solidFill>
                <a:latin typeface="Microsoft YaHei"/>
              </a:defRPr>
            </a:pPr>
            <a:r>
              <a:t>平台抽佣 20-30%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75120" y="4114800"/>
            <a:ext cx="438912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858000" y="416052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第三方入驻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0" y="44348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品牌商家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61120" y="42062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500" b="1">
                <a:solidFill>
                  <a:srgbClr val="4A148C"/>
                </a:solidFill>
                <a:latin typeface="Microsoft YaHei"/>
              </a:defRPr>
            </a:pPr>
            <a:r>
              <a:t>平台抽佣 15-25%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675120" y="4937760"/>
            <a:ext cx="438912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858000" y="49834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148C"/>
                </a:solidFill>
                <a:latin typeface="Microsoft YaHei"/>
              </a:defRPr>
            </a:pPr>
            <a:r>
              <a:t>AI 推荐带货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0" y="5257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666666"/>
                </a:solidFill>
                <a:latin typeface="Microsoft YaHei"/>
              </a:defRPr>
            </a:pPr>
            <a:r>
              <a:t>精准推荐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61120" y="502920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500" b="1">
                <a:solidFill>
                  <a:srgbClr val="4A148C"/>
                </a:solidFill>
                <a:latin typeface="Microsoft YaHei"/>
              </a:defRPr>
            </a:pPr>
            <a:r>
              <a:t>平台抽佣 30-40%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1480" y="5861491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1A1A2E"/>
                </a:solidFill>
                <a:latin typeface="Microsoft YaHei"/>
              </a:defRPr>
            </a:pPr>
            <a:r>
              <a:rPr dirty="0"/>
              <a:t>AI </a:t>
            </a:r>
            <a:r>
              <a:rPr dirty="0" err="1"/>
              <a:t>根据命盘缺失数字精准推荐</a:t>
            </a:r>
            <a:r>
              <a:rPr dirty="0"/>
              <a:t> → </a:t>
            </a:r>
            <a:r>
              <a:rPr dirty="0" err="1"/>
              <a:t>每人推荐不同</a:t>
            </a:r>
            <a:r>
              <a:rPr dirty="0"/>
              <a:t> → </a:t>
            </a:r>
            <a:r>
              <a:rPr dirty="0" err="1"/>
              <a:t>天然个性化电商</a:t>
            </a:r>
            <a:r>
              <a:rPr dirty="0"/>
              <a:t> → </a:t>
            </a:r>
            <a:r>
              <a:rPr dirty="0" err="1"/>
              <a:t>退货率</a:t>
            </a:r>
            <a:r>
              <a:rPr dirty="0"/>
              <a:t> &lt; 5%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4A148C"/>
                </a:solidFill>
                <a:latin typeface="Microsoft YaHei"/>
              </a:defRPr>
            </a:pPr>
            <a:r>
              <a:t>商业模式 — 五条收入线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737360"/>
            <a:ext cx="196596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1965960" cy="73152"/>
          </a:xfrm>
          <a:prstGeom prst="rect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2011680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4A148C"/>
                </a:solidFill>
                <a:latin typeface="Microsoft YaHei"/>
              </a:defRPr>
            </a:pPr>
            <a:r>
              <a:t>① VIP 订阅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56032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C 端月卡/年卡</a:t>
            </a:r>
          </a:p>
        </p:txBody>
      </p:sp>
      <p:sp>
        <p:nvSpPr>
          <p:cNvPr id="8" name="Oval 7"/>
          <p:cNvSpPr/>
          <p:nvPr/>
        </p:nvSpPr>
        <p:spPr>
          <a:xfrm>
            <a:off x="1188720" y="3108960"/>
            <a:ext cx="1051560" cy="1051560"/>
          </a:xfrm>
          <a:prstGeom prst="ellipse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Microsoft YaHei"/>
              </a:defRPr>
            </a:pPr>
            <a:r>
              <a:t>35%</a:t>
            </a:r>
          </a:p>
        </p:txBody>
      </p:sp>
      <p:sp>
        <p:nvSpPr>
          <p:cNvPr id="9" name="Rectangle 8"/>
          <p:cNvSpPr/>
          <p:nvPr/>
        </p:nvSpPr>
        <p:spPr>
          <a:xfrm>
            <a:off x="2971800" y="1737360"/>
            <a:ext cx="196596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971800" y="1737360"/>
            <a:ext cx="1965960" cy="73152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108960" y="2011680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DBB42A"/>
                </a:solidFill>
                <a:latin typeface="Microsoft YaHei"/>
              </a:defRPr>
            </a:pPr>
            <a:r>
              <a:t>② 电商收入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256032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数字产品 + 实物抽佣</a:t>
            </a:r>
          </a:p>
        </p:txBody>
      </p:sp>
      <p:sp>
        <p:nvSpPr>
          <p:cNvPr id="13" name="Oval 12"/>
          <p:cNvSpPr/>
          <p:nvPr/>
        </p:nvSpPr>
        <p:spPr>
          <a:xfrm>
            <a:off x="3429000" y="3108960"/>
            <a:ext cx="1051560" cy="1051560"/>
          </a:xfrm>
          <a:prstGeom prst="ellipse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Microsoft YaHei"/>
              </a:defRPr>
            </a:pPr>
            <a:r>
              <a:t>30%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12080" y="1737360"/>
            <a:ext cx="196596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12080" y="1737360"/>
            <a:ext cx="196596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49240" y="2011680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009688"/>
                </a:solidFill>
                <a:latin typeface="Microsoft YaHei"/>
              </a:defRPr>
            </a:pPr>
            <a:r>
              <a:t>③ 咨询抽佣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9240" y="256032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每笔 20%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0" y="3108960"/>
            <a:ext cx="1051560" cy="105156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Microsoft YaHei"/>
              </a:defRPr>
            </a:pPr>
            <a:r>
              <a:t>15%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52360" y="1737360"/>
            <a:ext cx="196596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452360" y="1737360"/>
            <a:ext cx="1965960" cy="73152"/>
          </a:xfrm>
          <a:prstGeom prst="rect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589520" y="2011680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57C00"/>
                </a:solidFill>
                <a:latin typeface="Microsoft YaHei"/>
              </a:defRPr>
            </a:pPr>
            <a:r>
              <a:t>④ 专业版年费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0" y="256032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B 端能量师</a:t>
            </a:r>
          </a:p>
        </p:txBody>
      </p:sp>
      <p:sp>
        <p:nvSpPr>
          <p:cNvPr id="23" name="Oval 22"/>
          <p:cNvSpPr/>
          <p:nvPr/>
        </p:nvSpPr>
        <p:spPr>
          <a:xfrm>
            <a:off x="7909560" y="3108960"/>
            <a:ext cx="1051560" cy="1051560"/>
          </a:xfrm>
          <a:prstGeom prst="ellipse">
            <a:avLst/>
          </a:prstGeom>
          <a:solidFill>
            <a:srgbClr val="F57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Microsoft YaHei"/>
              </a:defRPr>
            </a:pPr>
            <a:r>
              <a:t>10%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692640" y="1737360"/>
            <a:ext cx="196596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692640" y="1737360"/>
            <a:ext cx="1965960" cy="73152"/>
          </a:xfrm>
          <a:prstGeom prst="rect">
            <a:avLst/>
          </a:prstGeom>
          <a:solidFill>
            <a:srgbClr val="7B1F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829800" y="2011680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7B1FA2"/>
                </a:solidFill>
                <a:latin typeface="Microsoft YaHei"/>
              </a:defRPr>
            </a:pPr>
            <a:r>
              <a:t>⑤ API 服务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29800" y="256032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666666"/>
                </a:solidFill>
                <a:latin typeface="Microsoft YaHei"/>
              </a:defRPr>
            </a:pPr>
            <a:r>
              <a:t>企业输出（远期）</a:t>
            </a:r>
          </a:p>
        </p:txBody>
      </p:sp>
      <p:sp>
        <p:nvSpPr>
          <p:cNvPr id="28" name="Oval 27"/>
          <p:cNvSpPr/>
          <p:nvPr/>
        </p:nvSpPr>
        <p:spPr>
          <a:xfrm>
            <a:off x="10149840" y="3108960"/>
            <a:ext cx="1051560" cy="1051560"/>
          </a:xfrm>
          <a:prstGeom prst="ellipse">
            <a:avLst/>
          </a:prstGeom>
          <a:solidFill>
            <a:srgbClr val="7B1F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FFFFFF"/>
                </a:solidFill>
                <a:latin typeface="Microsoft YaHei"/>
              </a:defRPr>
            </a:pPr>
            <a:r>
              <a:t>10%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" y="5303520"/>
            <a:ext cx="10698480" cy="914400"/>
          </a:xfrm>
          <a:prstGeom prst="rect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14400" y="544068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Microsoft YaHei"/>
              </a:defRPr>
            </a:pPr>
            <a:r>
              <a:t>增长飞轮：免费工具 → 裂变传播 → 海量用户 → 数据积累 → AI 更强 → 体验更好 → 更多用户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1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01200" y="-914400"/>
            <a:ext cx="4572000" cy="4572000"/>
          </a:xfrm>
          <a:prstGeom prst="ellipse">
            <a:avLst/>
          </a:prstGeom>
          <a:solidFill>
            <a:srgbClr val="7B2D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914400" y="4572000"/>
            <a:ext cx="3657600" cy="3657600"/>
          </a:xfrm>
          <a:prstGeom prst="ellipse">
            <a:avLst/>
          </a:prstGeom>
          <a:solidFill>
            <a:srgbClr val="7B2D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Microsoft YaHei"/>
              </a:defRPr>
            </a:pPr>
            <a:r>
              <a:t>数据飞轮 = 真正的护城河</a:t>
            </a:r>
          </a:p>
        </p:txBody>
      </p:sp>
      <p:sp>
        <p:nvSpPr>
          <p:cNvPr id="6" name="Rectangle 5"/>
          <p:cNvSpPr/>
          <p:nvPr/>
        </p:nvSpPr>
        <p:spPr>
          <a:xfrm>
            <a:off x="5440680" y="1234440"/>
            <a:ext cx="1463040" cy="50292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40680" y="1234440"/>
            <a:ext cx="1463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  <a:latin typeface="Microsoft YaHei"/>
              </a:defRPr>
            </a:pPr>
            <a:r>
              <a:t>更多用户</a:t>
            </a:r>
          </a:p>
        </p:txBody>
      </p:sp>
      <p:sp>
        <p:nvSpPr>
          <p:cNvPr id="8" name="Rectangle 7"/>
          <p:cNvSpPr/>
          <p:nvPr/>
        </p:nvSpPr>
        <p:spPr>
          <a:xfrm>
            <a:off x="7182845" y="2240280"/>
            <a:ext cx="1463040" cy="50292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82845" y="2240280"/>
            <a:ext cx="1463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  <a:latin typeface="Microsoft YaHei"/>
              </a:defRPr>
            </a:pPr>
            <a:r>
              <a:t>更多命盘数据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82845" y="4251960"/>
            <a:ext cx="1463040" cy="50292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82845" y="4251960"/>
            <a:ext cx="1463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  <a:latin typeface="Microsoft YaHei"/>
              </a:defRPr>
            </a:pPr>
            <a:r>
              <a:t>AI 解读更准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40680" y="5257800"/>
            <a:ext cx="1463040" cy="50292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40680" y="5257800"/>
            <a:ext cx="1463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  <a:latin typeface="Microsoft YaHei"/>
              </a:defRPr>
            </a:pPr>
            <a:r>
              <a:t>体验更好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98514" y="4251960"/>
            <a:ext cx="1463040" cy="50292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98514" y="4251960"/>
            <a:ext cx="1463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  <a:latin typeface="Microsoft YaHei"/>
              </a:defRPr>
            </a:pPr>
            <a:r>
              <a:t>匹配更准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98514" y="2240280"/>
            <a:ext cx="1463040" cy="502920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98514" y="2240280"/>
            <a:ext cx="1463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  <a:latin typeface="Microsoft YaHei"/>
              </a:defRPr>
            </a:pPr>
            <a:r>
              <a:t>留存更高</a:t>
            </a:r>
          </a:p>
        </p:txBody>
      </p:sp>
      <p:sp>
        <p:nvSpPr>
          <p:cNvPr id="18" name="Oval 17"/>
          <p:cNvSpPr/>
          <p:nvPr/>
        </p:nvSpPr>
        <p:spPr>
          <a:xfrm>
            <a:off x="5166360" y="2743200"/>
            <a:ext cx="1554480" cy="1554480"/>
          </a:xfrm>
          <a:prstGeom prst="ellipse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A1A2E"/>
                </a:solidFill>
                <a:latin typeface="Microsoft YaHei"/>
              </a:defRPr>
            </a:pPr>
            <a:r>
              <a:t>数据飞轮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434" y="6073503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E1BEF5"/>
                </a:solidFill>
                <a:latin typeface="Microsoft YaHei"/>
              </a:defRPr>
            </a:pPr>
            <a:r>
              <a:t>数据越多，壁垒越厚。</a:t>
            </a:r>
            <a:br/>
            <a:r>
              <a:t>远期可输出：企业用人测评、婚恋平台接口、营销人群画像等 B 端能力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548640"/>
            <a:ext cx="548640" cy="54864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4A148C"/>
                </a:solidFill>
                <a:latin typeface="Microsoft YaHei"/>
              </a:defRPr>
            </a:pPr>
            <a:r>
              <a:t>阶段规划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828800"/>
            <a:ext cx="260604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2606040" cy="73152"/>
          </a:xfrm>
          <a:prstGeom prst="rect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508760" y="2103120"/>
            <a:ext cx="822960" cy="822960"/>
          </a:xfrm>
          <a:prstGeom prst="ellipse">
            <a:avLst/>
          </a:prstGeom>
          <a:solidFill>
            <a:srgbClr val="4A1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Microsoft YaHei"/>
              </a:defRPr>
            </a:pPr>
            <a:r>
              <a:t>Phase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108960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A148C"/>
                </a:solidFill>
                <a:latin typeface="Microsoft YaHei"/>
              </a:defRPr>
            </a:pPr>
            <a:r>
              <a:t>MVP 上线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657600"/>
            <a:ext cx="2331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1A1A2E"/>
                </a:solidFill>
                <a:latin typeface="Microsoft YaHei"/>
              </a:defRPr>
            </a:pPr>
            <a:r>
              <a:t>命盘 + 免费解读 + VIP 支付</a:t>
            </a:r>
            <a:br/>
            <a:r>
              <a:t>验证核心转化链路</a:t>
            </a:r>
          </a:p>
        </p:txBody>
      </p:sp>
      <p:sp>
        <p:nvSpPr>
          <p:cNvPr id="9" name="Rectangle 8"/>
          <p:cNvSpPr/>
          <p:nvPr/>
        </p:nvSpPr>
        <p:spPr>
          <a:xfrm>
            <a:off x="3611880" y="1828800"/>
            <a:ext cx="260604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611880" y="1828800"/>
            <a:ext cx="2606040" cy="73152"/>
          </a:xfrm>
          <a:prstGeom prst="rect">
            <a:avLst/>
          </a:prstGeom>
          <a:solidFill>
            <a:srgbClr val="7B2D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389120" y="2103120"/>
            <a:ext cx="822960" cy="822960"/>
          </a:xfrm>
          <a:prstGeom prst="ellipse">
            <a:avLst/>
          </a:prstGeom>
          <a:solidFill>
            <a:srgbClr val="7B2D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Microsoft YaHei"/>
              </a:defRPr>
            </a:pPr>
            <a:r>
              <a:t>Phase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40" y="3108960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7B2DC8"/>
                </a:solidFill>
                <a:latin typeface="Microsoft YaHei"/>
              </a:defRPr>
            </a:pPr>
            <a:r>
              <a:t>建立飞轮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40" y="3657600"/>
            <a:ext cx="2331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1A1A2E"/>
                </a:solidFill>
                <a:latin typeface="Microsoft YaHei"/>
              </a:defRPr>
            </a:pPr>
            <a:r>
              <a:t>AI 对话 + 能量师入驻</a:t>
            </a:r>
            <a:br/>
            <a:r>
              <a:t>轻量人格匹配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92240" y="1828800"/>
            <a:ext cx="260604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92240" y="1828800"/>
            <a:ext cx="2606040" cy="73152"/>
          </a:xfrm>
          <a:prstGeom prst="rect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269480" y="2103120"/>
            <a:ext cx="822960" cy="822960"/>
          </a:xfrm>
          <a:prstGeom prst="ellipse">
            <a:avLst/>
          </a:prstGeom>
          <a:solidFill>
            <a:srgbClr val="DBB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Microsoft YaHei"/>
              </a:defRPr>
            </a:pPr>
            <a:r>
              <a:t>Phase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108960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BB42A"/>
                </a:solidFill>
                <a:latin typeface="Microsoft YaHei"/>
              </a:defRPr>
            </a:pPr>
            <a:r>
              <a:t>社交爆发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3657600"/>
            <a:ext cx="2331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1A1A2E"/>
                </a:solidFill>
                <a:latin typeface="Microsoft YaHei"/>
              </a:defRPr>
            </a:pPr>
            <a:r>
              <a:t>陌生人匹配 + 社区</a:t>
            </a:r>
            <a:br/>
            <a:r>
              <a:t>冲击月活 10 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72600" y="1828800"/>
            <a:ext cx="2606040" cy="3200400"/>
          </a:xfrm>
          <a:prstGeom prst="rect">
            <a:avLst/>
          </a:prstGeom>
          <a:solidFill>
            <a:srgbClr val="F3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372600" y="1828800"/>
            <a:ext cx="260604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149840" y="2103120"/>
            <a:ext cx="822960" cy="82296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Microsoft YaHei"/>
              </a:defRPr>
            </a:pPr>
            <a:r>
              <a:t>Phase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108960"/>
            <a:ext cx="2331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009688"/>
                </a:solidFill>
                <a:latin typeface="Microsoft YaHei"/>
              </a:defRPr>
            </a:pPr>
            <a:r>
              <a:t>平台化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3657600"/>
            <a:ext cx="2331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1A1A2E"/>
                </a:solidFill>
                <a:latin typeface="Microsoft YaHei"/>
              </a:defRPr>
            </a:pPr>
            <a:r>
              <a:t>知识库 API + 企业服务</a:t>
            </a:r>
            <a:br/>
            <a:r>
              <a:t>B 端营收 30%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388</Words>
  <Application>Microsoft Office PowerPoint</Application>
  <PresentationFormat>宽屏</PresentationFormat>
  <Paragraphs>120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liao shifty</cp:lastModifiedBy>
  <cp:revision>2</cp:revision>
  <dcterms:created xsi:type="dcterms:W3CDTF">2013-01-27T09:14:16Z</dcterms:created>
  <dcterms:modified xsi:type="dcterms:W3CDTF">2026-05-24T00:16:19Z</dcterms:modified>
  <cp:category/>
</cp:coreProperties>
</file>